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2" r:id="rId2"/>
  </p:sldMasterIdLst>
  <p:notesMasterIdLst>
    <p:notesMasterId r:id="rId36"/>
  </p:notesMasterIdLst>
  <p:sldIdLst>
    <p:sldId id="741" r:id="rId3"/>
    <p:sldId id="794" r:id="rId4"/>
    <p:sldId id="795" r:id="rId5"/>
    <p:sldId id="797" r:id="rId6"/>
    <p:sldId id="798" r:id="rId7"/>
    <p:sldId id="799" r:id="rId8"/>
    <p:sldId id="800" r:id="rId9"/>
    <p:sldId id="801" r:id="rId10"/>
    <p:sldId id="802" r:id="rId11"/>
    <p:sldId id="803" r:id="rId12"/>
    <p:sldId id="804" r:id="rId13"/>
    <p:sldId id="805" r:id="rId14"/>
    <p:sldId id="806" r:id="rId15"/>
    <p:sldId id="807" r:id="rId16"/>
    <p:sldId id="808" r:id="rId17"/>
    <p:sldId id="809" r:id="rId18"/>
    <p:sldId id="810" r:id="rId19"/>
    <p:sldId id="811" r:id="rId20"/>
    <p:sldId id="812" r:id="rId21"/>
    <p:sldId id="813" r:id="rId22"/>
    <p:sldId id="814" r:id="rId23"/>
    <p:sldId id="815" r:id="rId24"/>
    <p:sldId id="816" r:id="rId25"/>
    <p:sldId id="817" r:id="rId26"/>
    <p:sldId id="818" r:id="rId27"/>
    <p:sldId id="819" r:id="rId28"/>
    <p:sldId id="820" r:id="rId29"/>
    <p:sldId id="821" r:id="rId30"/>
    <p:sldId id="822" r:id="rId31"/>
    <p:sldId id="823" r:id="rId32"/>
    <p:sldId id="824" r:id="rId33"/>
    <p:sldId id="825" r:id="rId34"/>
    <p:sldId id="796" r:id="rId35"/>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5pPr>
    <a:lvl6pPr marL="2286000" algn="l" defTabSz="457200" rtl="0" eaLnBrk="1" latinLnBrk="0" hangingPunct="1">
      <a:defRPr kern="1200">
        <a:solidFill>
          <a:schemeClr val="tx1"/>
        </a:solidFill>
        <a:latin typeface="Arial" pitchFamily="-84" charset="0"/>
        <a:ea typeface="ＭＳ Ｐゴシック" charset="-128"/>
        <a:cs typeface="ＭＳ Ｐゴシック" charset="-128"/>
      </a:defRPr>
    </a:lvl6pPr>
    <a:lvl7pPr marL="2743200" algn="l" defTabSz="457200" rtl="0" eaLnBrk="1" latinLnBrk="0" hangingPunct="1">
      <a:defRPr kern="1200">
        <a:solidFill>
          <a:schemeClr val="tx1"/>
        </a:solidFill>
        <a:latin typeface="Arial" pitchFamily="-84" charset="0"/>
        <a:ea typeface="ＭＳ Ｐゴシック" charset="-128"/>
        <a:cs typeface="ＭＳ Ｐゴシック" charset="-128"/>
      </a:defRPr>
    </a:lvl7pPr>
    <a:lvl8pPr marL="3200400" algn="l" defTabSz="457200" rtl="0" eaLnBrk="1" latinLnBrk="0" hangingPunct="1">
      <a:defRPr kern="1200">
        <a:solidFill>
          <a:schemeClr val="tx1"/>
        </a:solidFill>
        <a:latin typeface="Arial" pitchFamily="-84" charset="0"/>
        <a:ea typeface="ＭＳ Ｐゴシック" charset="-128"/>
        <a:cs typeface="ＭＳ Ｐゴシック" charset="-128"/>
      </a:defRPr>
    </a:lvl8pPr>
    <a:lvl9pPr marL="3657600" algn="l" defTabSz="457200" rtl="0" eaLnBrk="1" latinLnBrk="0" hangingPunct="1">
      <a:defRPr kern="1200">
        <a:solidFill>
          <a:schemeClr val="tx1"/>
        </a:solidFill>
        <a:latin typeface="Arial" pitchFamily="-84"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82131" autoAdjust="0"/>
  </p:normalViewPr>
  <p:slideViewPr>
    <p:cSldViewPr snapToGrid="0" snapToObjects="1">
      <p:cViewPr varScale="1">
        <p:scale>
          <a:sx n="102" d="100"/>
          <a:sy n="102" d="100"/>
        </p:scale>
        <p:origin x="1782" y="108"/>
      </p:cViewPr>
      <p:guideLst>
        <p:guide orient="horz" pos="1800"/>
        <p:guide pos="2880"/>
      </p:guideLst>
    </p:cSldViewPr>
  </p:slideViewPr>
  <p:notesTextViewPr>
    <p:cViewPr>
      <p:scale>
        <a:sx n="100" d="100"/>
        <a:sy n="100" d="100"/>
      </p:scale>
      <p:origin x="0" y="0"/>
    </p:cViewPr>
  </p:notesTextViewPr>
  <p:sorterViewPr>
    <p:cViewPr>
      <p:scale>
        <a:sx n="120" d="100"/>
        <a:sy n="120" d="100"/>
      </p:scale>
      <p:origin x="0" y="-82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FF1D1B-9323-7342-B3D6-B0E9FC9F010C}" type="datetime1">
              <a:rPr lang="en-US"/>
              <a:pPr>
                <a:defRPr/>
              </a:pPr>
              <a:t>9/24/2022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B6FA8C5-854E-8D4F-A2B2-CF41D1C7858F}" type="slidenum">
              <a:rPr lang="en-US"/>
              <a:pPr>
                <a:defRPr/>
              </a:pPr>
              <a:t>‹#›</a:t>
            </a:fld>
            <a:endParaRPr lang="en-US"/>
          </a:p>
        </p:txBody>
      </p:sp>
    </p:spTree>
    <p:extLst>
      <p:ext uri="{BB962C8B-B14F-4D97-AF65-F5344CB8AC3E}">
        <p14:creationId xmlns:p14="http://schemas.microsoft.com/office/powerpoint/2010/main" val="957549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10</a:t>
            </a:fld>
            <a:endParaRPr lang="en-US"/>
          </a:p>
        </p:txBody>
      </p:sp>
    </p:spTree>
    <p:extLst>
      <p:ext uri="{BB962C8B-B14F-4D97-AF65-F5344CB8AC3E}">
        <p14:creationId xmlns:p14="http://schemas.microsoft.com/office/powerpoint/2010/main" val="2860105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11</a:t>
            </a:fld>
            <a:endParaRPr lang="en-US"/>
          </a:p>
        </p:txBody>
      </p:sp>
    </p:spTree>
    <p:extLst>
      <p:ext uri="{BB962C8B-B14F-4D97-AF65-F5344CB8AC3E}">
        <p14:creationId xmlns:p14="http://schemas.microsoft.com/office/powerpoint/2010/main" val="192228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12</a:t>
            </a:fld>
            <a:endParaRPr lang="en-US"/>
          </a:p>
        </p:txBody>
      </p:sp>
    </p:spTree>
    <p:extLst>
      <p:ext uri="{BB962C8B-B14F-4D97-AF65-F5344CB8AC3E}">
        <p14:creationId xmlns:p14="http://schemas.microsoft.com/office/powerpoint/2010/main" val="166640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13</a:t>
            </a:fld>
            <a:endParaRPr lang="en-US"/>
          </a:p>
        </p:txBody>
      </p:sp>
    </p:spTree>
    <p:extLst>
      <p:ext uri="{BB962C8B-B14F-4D97-AF65-F5344CB8AC3E}">
        <p14:creationId xmlns:p14="http://schemas.microsoft.com/office/powerpoint/2010/main" val="2774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14</a:t>
            </a:fld>
            <a:endParaRPr lang="en-US"/>
          </a:p>
        </p:txBody>
      </p:sp>
    </p:spTree>
    <p:extLst>
      <p:ext uri="{BB962C8B-B14F-4D97-AF65-F5344CB8AC3E}">
        <p14:creationId xmlns:p14="http://schemas.microsoft.com/office/powerpoint/2010/main" val="8925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15</a:t>
            </a:fld>
            <a:endParaRPr lang="en-US"/>
          </a:p>
        </p:txBody>
      </p:sp>
    </p:spTree>
    <p:extLst>
      <p:ext uri="{BB962C8B-B14F-4D97-AF65-F5344CB8AC3E}">
        <p14:creationId xmlns:p14="http://schemas.microsoft.com/office/powerpoint/2010/main" val="184084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16</a:t>
            </a:fld>
            <a:endParaRPr lang="en-US"/>
          </a:p>
        </p:txBody>
      </p:sp>
    </p:spTree>
    <p:extLst>
      <p:ext uri="{BB962C8B-B14F-4D97-AF65-F5344CB8AC3E}">
        <p14:creationId xmlns:p14="http://schemas.microsoft.com/office/powerpoint/2010/main" val="169960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17</a:t>
            </a:fld>
            <a:endParaRPr lang="en-US"/>
          </a:p>
        </p:txBody>
      </p:sp>
    </p:spTree>
    <p:extLst>
      <p:ext uri="{BB962C8B-B14F-4D97-AF65-F5344CB8AC3E}">
        <p14:creationId xmlns:p14="http://schemas.microsoft.com/office/powerpoint/2010/main" val="57871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18</a:t>
            </a:fld>
            <a:endParaRPr lang="en-US"/>
          </a:p>
        </p:txBody>
      </p:sp>
    </p:spTree>
    <p:extLst>
      <p:ext uri="{BB962C8B-B14F-4D97-AF65-F5344CB8AC3E}">
        <p14:creationId xmlns:p14="http://schemas.microsoft.com/office/powerpoint/2010/main" val="4085063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It also </a:t>
            </a:r>
          </a:p>
        </p:txBody>
      </p:sp>
      <p:sp>
        <p:nvSpPr>
          <p:cNvPr id="4" name="Slide Number Placeholder 3"/>
          <p:cNvSpPr>
            <a:spLocks noGrp="1"/>
          </p:cNvSpPr>
          <p:nvPr>
            <p:ph type="sldNum" sz="quarter" idx="5"/>
          </p:nvPr>
        </p:nvSpPr>
        <p:spPr/>
        <p:txBody>
          <a:bodyPr/>
          <a:lstStyle/>
          <a:p>
            <a:pPr>
              <a:defRPr/>
            </a:pPr>
            <a:fld id="{1E84D60F-D74B-134C-8284-5C5FEA68853D}" type="slidenum">
              <a:rPr lang="en-US" smtClean="0"/>
              <a:pPr>
                <a:defRPr/>
              </a:pPr>
              <a:t>19</a:t>
            </a:fld>
            <a:endParaRPr lang="en-US"/>
          </a:p>
        </p:txBody>
      </p:sp>
    </p:spTree>
    <p:extLst>
      <p:ext uri="{BB962C8B-B14F-4D97-AF65-F5344CB8AC3E}">
        <p14:creationId xmlns:p14="http://schemas.microsoft.com/office/powerpoint/2010/main" val="334334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Growth is obvius– network with a million nodes could not emerge with a million nodes right away– it had to grow naturally. But it is not obvious at all where does preferential attachment come from.</a:t>
            </a:r>
          </a:p>
        </p:txBody>
      </p:sp>
      <p:sp>
        <p:nvSpPr>
          <p:cNvPr id="4" name="Slide Number Placeholder 3"/>
          <p:cNvSpPr>
            <a:spLocks noGrp="1"/>
          </p:cNvSpPr>
          <p:nvPr>
            <p:ph type="sldNum" sz="quarter" idx="5"/>
          </p:nvPr>
        </p:nvSpPr>
        <p:spPr/>
        <p:txBody>
          <a:bodyPr/>
          <a:lstStyle/>
          <a:p>
            <a:pPr>
              <a:defRPr/>
            </a:pPr>
            <a:fld id="{3A539C7E-28ED-9049-B390-6A47D45FAD28}" type="slidenum">
              <a:rPr lang="en-US" smtClean="0"/>
              <a:pPr>
                <a:defRPr/>
              </a:pPr>
              <a:t>2</a:t>
            </a:fld>
            <a:endParaRPr lang="en-US"/>
          </a:p>
        </p:txBody>
      </p:sp>
    </p:spTree>
    <p:extLst>
      <p:ext uri="{BB962C8B-B14F-4D97-AF65-F5344CB8AC3E}">
        <p14:creationId xmlns:p14="http://schemas.microsoft.com/office/powerpoint/2010/main" val="1708064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It also </a:t>
            </a:r>
          </a:p>
        </p:txBody>
      </p:sp>
      <p:sp>
        <p:nvSpPr>
          <p:cNvPr id="4" name="Slide Number Placeholder 3"/>
          <p:cNvSpPr>
            <a:spLocks noGrp="1"/>
          </p:cNvSpPr>
          <p:nvPr>
            <p:ph type="sldNum" sz="quarter" idx="5"/>
          </p:nvPr>
        </p:nvSpPr>
        <p:spPr/>
        <p:txBody>
          <a:bodyPr/>
          <a:lstStyle/>
          <a:p>
            <a:pPr>
              <a:defRPr/>
            </a:pPr>
            <a:fld id="{D15B0C07-48A6-FB42-9D82-A616CF934910}" type="slidenum">
              <a:rPr lang="en-US" smtClean="0"/>
              <a:pPr>
                <a:defRPr/>
              </a:pPr>
              <a:t>20</a:t>
            </a:fld>
            <a:endParaRPr lang="en-US"/>
          </a:p>
        </p:txBody>
      </p:sp>
    </p:spTree>
    <p:extLst>
      <p:ext uri="{BB962C8B-B14F-4D97-AF65-F5344CB8AC3E}">
        <p14:creationId xmlns:p14="http://schemas.microsoft.com/office/powerpoint/2010/main" val="2553081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21</a:t>
            </a:fld>
            <a:endParaRPr lang="en-US"/>
          </a:p>
        </p:txBody>
      </p:sp>
    </p:spTree>
    <p:extLst>
      <p:ext uri="{BB962C8B-B14F-4D97-AF65-F5344CB8AC3E}">
        <p14:creationId xmlns:p14="http://schemas.microsoft.com/office/powerpoint/2010/main" val="383741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22</a:t>
            </a:fld>
            <a:endParaRPr lang="en-US"/>
          </a:p>
        </p:txBody>
      </p:sp>
    </p:spTree>
    <p:extLst>
      <p:ext uri="{BB962C8B-B14F-4D97-AF65-F5344CB8AC3E}">
        <p14:creationId xmlns:p14="http://schemas.microsoft.com/office/powerpoint/2010/main" val="1605386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23</a:t>
            </a:fld>
            <a:endParaRPr lang="en-US"/>
          </a:p>
        </p:txBody>
      </p:sp>
    </p:spTree>
    <p:extLst>
      <p:ext uri="{BB962C8B-B14F-4D97-AF65-F5344CB8AC3E}">
        <p14:creationId xmlns:p14="http://schemas.microsoft.com/office/powerpoint/2010/main" val="595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As we can see, the BA model gets approximatelly right the small world effect, the degree distribution. When it comes to the clustering coefficient, the bad news is that it still decreases with the system size. The good news, is that it decreases slower that the ER prediction. Most important, however, the real difference is this: the model is really a modeling platform, that can be adjusted to the properties of real networks– we will see that in fact it can generate a finite, system size independnet clustering coefficient, if our main goal is to do just that.</a:t>
            </a:r>
          </a:p>
          <a:p>
            <a:endParaRPr lang="hu-HU">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70B45A88-F432-7141-8E29-CA58916BC23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25</a:t>
            </a:fld>
            <a:endParaRPr lang="en-US"/>
          </a:p>
        </p:txBody>
      </p:sp>
    </p:spTree>
    <p:extLst>
      <p:ext uri="{BB962C8B-B14F-4D97-AF65-F5344CB8AC3E}">
        <p14:creationId xmlns:p14="http://schemas.microsoft.com/office/powerpoint/2010/main" val="404504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26</a:t>
            </a:fld>
            <a:endParaRPr lang="en-US"/>
          </a:p>
        </p:txBody>
      </p:sp>
    </p:spTree>
    <p:extLst>
      <p:ext uri="{BB962C8B-B14F-4D97-AF65-F5344CB8AC3E}">
        <p14:creationId xmlns:p14="http://schemas.microsoft.com/office/powerpoint/2010/main" val="2355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27</a:t>
            </a:fld>
            <a:endParaRPr lang="en-US"/>
          </a:p>
        </p:txBody>
      </p:sp>
    </p:spTree>
    <p:extLst>
      <p:ext uri="{BB962C8B-B14F-4D97-AF65-F5344CB8AC3E}">
        <p14:creationId xmlns:p14="http://schemas.microsoft.com/office/powerpoint/2010/main" val="769905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28</a:t>
            </a:fld>
            <a:endParaRPr lang="en-US"/>
          </a:p>
        </p:txBody>
      </p:sp>
    </p:spTree>
    <p:extLst>
      <p:ext uri="{BB962C8B-B14F-4D97-AF65-F5344CB8AC3E}">
        <p14:creationId xmlns:p14="http://schemas.microsoft.com/office/powerpoint/2010/main" val="2046436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29</a:t>
            </a:fld>
            <a:endParaRPr lang="en-US"/>
          </a:p>
        </p:txBody>
      </p:sp>
    </p:spTree>
    <p:extLst>
      <p:ext uri="{BB962C8B-B14F-4D97-AF65-F5344CB8AC3E}">
        <p14:creationId xmlns:p14="http://schemas.microsoft.com/office/powerpoint/2010/main" val="115131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When building a new webpage, authors tend to borrow links from </a:t>
            </a:r>
            <a:r>
              <a:rPr lang="en-US" sz="1200" dirty="0" err="1"/>
              <a:t>webpages</a:t>
            </a:r>
            <a:r>
              <a:rPr lang="en-US" sz="1200" dirty="0"/>
              <a:t> covering similar topics, a process captured by the copying model [17, 18]. In the model in each time step a new node with a single link is added to the network. To choose the target node we randomly select a node </a:t>
            </a:r>
            <a:r>
              <a:rPr lang="en-US" sz="1200" i="1" dirty="0" err="1"/>
              <a:t>u</a:t>
            </a:r>
            <a:r>
              <a:rPr lang="en-US" sz="1200" i="1" dirty="0"/>
              <a:t> and follow a two-step procedure:</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a:t>
            </a:fld>
            <a:endParaRPr lang="en-US"/>
          </a:p>
        </p:txBody>
      </p:sp>
    </p:spTree>
    <p:extLst>
      <p:ext uri="{BB962C8B-B14F-4D97-AF65-F5344CB8AC3E}">
        <p14:creationId xmlns:p14="http://schemas.microsoft.com/office/powerpoint/2010/main" val="307257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30</a:t>
            </a:fld>
            <a:endParaRPr lang="en-US"/>
          </a:p>
        </p:txBody>
      </p:sp>
    </p:spTree>
    <p:extLst>
      <p:ext uri="{BB962C8B-B14F-4D97-AF65-F5344CB8AC3E}">
        <p14:creationId xmlns:p14="http://schemas.microsoft.com/office/powerpoint/2010/main" val="57727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31</a:t>
            </a:fld>
            <a:endParaRPr lang="en-US"/>
          </a:p>
        </p:txBody>
      </p:sp>
    </p:spTree>
    <p:extLst>
      <p:ext uri="{BB962C8B-B14F-4D97-AF65-F5344CB8AC3E}">
        <p14:creationId xmlns:p14="http://schemas.microsoft.com/office/powerpoint/2010/main" val="658301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32</a:t>
            </a:fld>
            <a:endParaRPr lang="en-US"/>
          </a:p>
        </p:txBody>
      </p:sp>
    </p:spTree>
    <p:extLst>
      <p:ext uri="{BB962C8B-B14F-4D97-AF65-F5344CB8AC3E}">
        <p14:creationId xmlns:p14="http://schemas.microsoft.com/office/powerpoint/2010/main" val="658301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A7B68-DF4A-4344-8342-92A8DF75604E}"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4</a:t>
            </a:fld>
            <a:endParaRPr lang="en-US"/>
          </a:p>
        </p:txBody>
      </p:sp>
    </p:spTree>
    <p:extLst>
      <p:ext uri="{BB962C8B-B14F-4D97-AF65-F5344CB8AC3E}">
        <p14:creationId xmlns:p14="http://schemas.microsoft.com/office/powerpoint/2010/main" val="398546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5</a:t>
            </a:fld>
            <a:endParaRPr lang="en-US"/>
          </a:p>
        </p:txBody>
      </p:sp>
    </p:spTree>
    <p:extLst>
      <p:ext uri="{BB962C8B-B14F-4D97-AF65-F5344CB8AC3E}">
        <p14:creationId xmlns:p14="http://schemas.microsoft.com/office/powerpoint/2010/main" val="64264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6</a:t>
            </a:fld>
            <a:endParaRPr lang="en-US"/>
          </a:p>
        </p:txBody>
      </p:sp>
    </p:spTree>
    <p:extLst>
      <p:ext uri="{BB962C8B-B14F-4D97-AF65-F5344CB8AC3E}">
        <p14:creationId xmlns:p14="http://schemas.microsoft.com/office/powerpoint/2010/main" val="111038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109" charset="-128"/>
                <a:cs typeface="ＭＳ Ｐゴシック" pitchFamily="-109" charset="-128"/>
              </a:rPr>
              <a:t>A longstanding assumption of economics is that </a:t>
            </a:r>
            <a:r>
              <a:rPr lang="en-US" sz="1200" b="1" kern="1200" dirty="0">
                <a:solidFill>
                  <a:schemeClr val="tx1"/>
                </a:solidFill>
                <a:effectLst/>
                <a:latin typeface="+mn-lt"/>
                <a:ea typeface="ＭＳ Ｐゴシック" pitchFamily="-109" charset="-128"/>
                <a:cs typeface="ＭＳ Ｐゴシック" pitchFamily="-109" charset="-128"/>
              </a:rPr>
              <a:t>humans make rational decisions</a:t>
            </a:r>
            <a:r>
              <a:rPr lang="en-US" sz="1200" kern="1200" dirty="0">
                <a:solidFill>
                  <a:schemeClr val="tx1"/>
                </a:solidFill>
                <a:effectLst/>
                <a:latin typeface="+mn-lt"/>
                <a:ea typeface="ＭＳ Ｐゴシック" pitchFamily="-109" charset="-128"/>
                <a:cs typeface="ＭＳ Ｐゴシック" pitchFamily="-109" charset="-128"/>
              </a:rPr>
              <a:t>, balancing cost against benefits. In other words, each individual aims to maximize its personal advantage. This is the starting point of </a:t>
            </a:r>
            <a:r>
              <a:rPr lang="en-US" sz="1200" b="1" kern="1200" dirty="0">
                <a:solidFill>
                  <a:schemeClr val="tx1"/>
                </a:solidFill>
                <a:effectLst/>
                <a:latin typeface="+mn-lt"/>
                <a:ea typeface="ＭＳ Ｐゴシック" pitchFamily="-109" charset="-128"/>
                <a:cs typeface="ＭＳ Ｐゴシック" pitchFamily="-109" charset="-128"/>
              </a:rPr>
              <a:t>rational choice theory in economics </a:t>
            </a:r>
            <a:r>
              <a:rPr lang="en-US" sz="1200" kern="1200" dirty="0">
                <a:solidFill>
                  <a:schemeClr val="tx1"/>
                </a:solidFill>
                <a:effectLst/>
                <a:latin typeface="+mn-lt"/>
                <a:ea typeface="ＭＳ Ｐゴシック" pitchFamily="-109" charset="-128"/>
                <a:cs typeface="ＭＳ Ｐゴシック" pitchFamily="-109" charset="-128"/>
              </a:rPr>
              <a:t>[21] and it is a hypothesis central to modern political science, sociology and philosophy. As we show below, such rational decisions can lead to preferential attachment [22, 23, 24]. </a:t>
            </a:r>
          </a:p>
          <a:p>
            <a:endParaRPr lang="en-US" dirty="0"/>
          </a:p>
          <a:p>
            <a:r>
              <a:rPr lang="en-US" sz="1200" kern="1200" dirty="0">
                <a:solidFill>
                  <a:schemeClr val="tx1"/>
                </a:solidFill>
                <a:effectLst/>
                <a:latin typeface="+mn-lt"/>
                <a:ea typeface="ＭＳ Ｐゴシック" pitchFamily="-109" charset="-128"/>
                <a:cs typeface="ＭＳ Ｐゴシック" pitchFamily="-109" charset="-128"/>
              </a:rPr>
              <a:t>Consider the Internet, whose nodes are routers connected via cables. Establishing a new Internet connection between two routers requires us to lay down a new cable between them. As this is costly, each new link is preceded by a careful cost-benefit analysis. Each new router (node) will choose its link to balance access to good network performance (i.e. proper </a:t>
            </a:r>
            <a:r>
              <a:rPr lang="en-US" sz="1200" kern="1200" dirty="0" err="1">
                <a:solidFill>
                  <a:schemeClr val="tx1"/>
                </a:solidFill>
                <a:effectLst/>
                <a:latin typeface="+mn-lt"/>
                <a:ea typeface="ＭＳ Ｐゴシック" pitchFamily="-109" charset="-128"/>
                <a:cs typeface="ＭＳ Ｐゴシック" pitchFamily="-109" charset="-128"/>
              </a:rPr>
              <a:t>bandwith</a:t>
            </a:r>
            <a:r>
              <a:rPr lang="en-US" sz="1200" kern="1200" dirty="0">
                <a:solidFill>
                  <a:schemeClr val="tx1"/>
                </a:solidFill>
                <a:effectLst/>
                <a:latin typeface="+mn-lt"/>
                <a:ea typeface="ＭＳ Ｐゴシック" pitchFamily="-109" charset="-128"/>
                <a:cs typeface="ＭＳ Ｐゴシック" pitchFamily="-109" charset="-128"/>
              </a:rPr>
              <a:t>) with the cost of laying down a new cable (i.e. physical distance). This can be a conflicting desire, as the closest node may not offer the best network performance.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7</a:t>
            </a:fld>
            <a:endParaRPr lang="en-US"/>
          </a:p>
        </p:txBody>
      </p:sp>
    </p:spTree>
    <p:extLst>
      <p:ext uri="{BB962C8B-B14F-4D97-AF65-F5344CB8AC3E}">
        <p14:creationId xmlns:p14="http://schemas.microsoft.com/office/powerpoint/2010/main" val="103426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8</a:t>
            </a:fld>
            <a:endParaRPr lang="en-US"/>
          </a:p>
        </p:txBody>
      </p:sp>
    </p:spTree>
    <p:extLst>
      <p:ext uri="{BB962C8B-B14F-4D97-AF65-F5344CB8AC3E}">
        <p14:creationId xmlns:p14="http://schemas.microsoft.com/office/powerpoint/2010/main" val="368023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9</a:t>
            </a:fld>
            <a:endParaRPr lang="en-US"/>
          </a:p>
        </p:txBody>
      </p:sp>
    </p:spTree>
    <p:extLst>
      <p:ext uri="{BB962C8B-B14F-4D97-AF65-F5344CB8AC3E}">
        <p14:creationId xmlns:p14="http://schemas.microsoft.com/office/powerpoint/2010/main" val="228328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665D3D-8C75-A948-8AF3-8AD2459FF903}" type="datetime1">
              <a:rPr lang="en-US"/>
              <a:pPr>
                <a:defRPr/>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545CE-38E6-4F46-99DD-AE8C02C592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9D0952-2989-284C-953C-9631460889B2}" type="datetime1">
              <a:rPr lang="en-US"/>
              <a:pPr>
                <a:defRPr/>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A6C27-0E7C-C04E-896D-407F6E5FC3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2EFD0-B4B0-4F41-8878-C5AE05D47E49}" type="datetime1">
              <a:rPr lang="en-US"/>
              <a:pPr>
                <a:defRPr/>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8D339-7237-274C-840D-31B7B83FDD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24E4C4-254B-2D44-AB54-EE559230BF30}" type="datetime1">
              <a:rPr lang="en-US">
                <a:solidFill>
                  <a:prstClr val="black">
                    <a:tint val="75000"/>
                  </a:prstClr>
                </a:solidFill>
              </a:rPr>
              <a:pPr>
                <a:defRPr/>
              </a:pPr>
              <a:t>9/24/2022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A2158-7B0C-9F40-BA1E-82C66D315E5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51F391-D6EF-C341-A6C7-563130BEBE38}" type="datetime1">
              <a:rPr lang="en-US"/>
              <a:pPr>
                <a:defRPr/>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6DE6E-D35C-4740-8A91-DDB6769DE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5D636B-E157-9F4D-96A4-C94213D74E4E}" type="datetime1">
              <a:rPr lang="en-US"/>
              <a:pPr>
                <a:defRPr/>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66213-4E7B-204B-824D-C03917CF1D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7F21A-805B-CE4E-9455-2F129B20AD3A}" type="datetime1">
              <a:rPr lang="en-US"/>
              <a:pPr>
                <a:defRPr/>
              </a:pPr>
              <a:t>9/24/2022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05550F-3D4E-AE48-AFEF-F8E09BC34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65D8D21-61D9-744B-B05E-975F3E994A59}" type="datetime1">
              <a:rPr lang="en-US"/>
              <a:pPr>
                <a:defRPr/>
              </a:pPr>
              <a:t>9/24/2022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340663-4E2B-6248-A621-57DF263A65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0D8782-50AE-F44B-826E-77EA27022AFA}" type="datetime1">
              <a:rPr lang="en-US"/>
              <a:pPr>
                <a:defRPr/>
              </a:pPr>
              <a:t>9/24/2022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EAC11-91D9-0545-B906-508D0062CE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864B1-E35E-9145-AB56-F6D848E93756}" type="datetime1">
              <a:rPr lang="en-US"/>
              <a:pPr>
                <a:defRPr/>
              </a:pPr>
              <a:t>9/24/2022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8A167-BD30-244C-9C3E-C11086C2EA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C808EE-5AB7-4B4B-BE88-C336D5D9FDA7}" type="datetime1">
              <a:rPr lang="en-US"/>
              <a:pPr>
                <a:defRPr/>
              </a:pPr>
              <a:t>9/24/2022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C222E-B9FC-1348-BDE7-E72F2C49DD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90635C-5028-BF4F-BBCE-D2A26310BF5A}" type="datetime1">
              <a:rPr lang="en-US"/>
              <a:pPr>
                <a:defRPr/>
              </a:pPr>
              <a:t>9/24/2022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58E9C3-A786-8845-AC8B-7E6FE5D7CA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0727BF1-1143-A74F-8AF6-CE60A990A96E}" type="datetime1">
              <a:rPr lang="en-US"/>
              <a:pPr>
                <a:defRPr/>
              </a:pPr>
              <a:t>9/24/2022</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B74FF4F-26AB-6E46-8090-DE5CEB3C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29FF79F-B7D5-8240-9620-9B0ADB2CEA84}" type="datetime1">
              <a:rPr lang="en-US">
                <a:solidFill>
                  <a:prstClr val="black">
                    <a:tint val="75000"/>
                  </a:prstClr>
                </a:solidFill>
              </a:rPr>
              <a:pPr>
                <a:defRPr/>
              </a:pPr>
              <a:t>9/24/2022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1C58BF-3E62-FE44-9609-94FB3786B97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ヒラギノ角ゴ Pro W3" pitchFamily="-84" charset="-128"/>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oleObject" Target="../embeddings/oleObject11.bin"/><Relationship Id="rId5" Type="http://schemas.openxmlformats.org/officeDocument/2006/relationships/image" Target="../media/image25.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oleObject" Target="../embeddings/oleObject13.bin"/><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20.bin"/><Relationship Id="rId18" Type="http://schemas.openxmlformats.org/officeDocument/2006/relationships/image" Target="../media/image37.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4.emf"/><Relationship Id="rId17" Type="http://schemas.openxmlformats.org/officeDocument/2006/relationships/oleObject" Target="../embeddings/oleObject22.bin"/><Relationship Id="rId2" Type="http://schemas.openxmlformats.org/officeDocument/2006/relationships/notesSlide" Target="../notesSlides/notesSlide15.xml"/><Relationship Id="rId16" Type="http://schemas.openxmlformats.org/officeDocument/2006/relationships/image" Target="../media/image36.emf"/><Relationship Id="rId1" Type="http://schemas.openxmlformats.org/officeDocument/2006/relationships/slideLayout" Target="../slideLayouts/slideLayout6.xml"/><Relationship Id="rId6" Type="http://schemas.openxmlformats.org/officeDocument/2006/relationships/image" Target="../media/image31.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oleObject" Target="../embeddings/oleObject18.bin"/><Relationship Id="rId14" Type="http://schemas.openxmlformats.org/officeDocument/2006/relationships/image" Target="../media/image3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oleObject" Target="../embeddings/oleObject24.bin"/><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5.emf"/><Relationship Id="rId3" Type="http://schemas.openxmlformats.org/officeDocument/2006/relationships/image" Target="../media/image40.png"/><Relationship Id="rId7" Type="http://schemas.openxmlformats.org/officeDocument/2006/relationships/image" Target="../media/image42.emf"/><Relationship Id="rId12" Type="http://schemas.openxmlformats.org/officeDocument/2006/relationships/oleObject" Target="../embeddings/oleObject29.bin"/><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oleObject" Target="../embeddings/oleObject26.bin"/><Relationship Id="rId11" Type="http://schemas.openxmlformats.org/officeDocument/2006/relationships/image" Target="../media/image44.emf"/><Relationship Id="rId5" Type="http://schemas.openxmlformats.org/officeDocument/2006/relationships/image" Target="../media/image41.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oleObject" Target="../embeddings/oleObject31.bin"/><Relationship Id="rId4" Type="http://schemas.openxmlformats.org/officeDocument/2006/relationships/image" Target="../media/image4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1.wmf"/><Relationship Id="rId5" Type="http://schemas.openxmlformats.org/officeDocument/2006/relationships/oleObject" Target="../embeddings/oleObject33.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4.bin"/><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oleObject" Target="../embeddings/oleObject35.bin"/><Relationship Id="rId4" Type="http://schemas.openxmlformats.org/officeDocument/2006/relationships/image" Target="../media/image52.wmf"/><Relationship Id="rId9" Type="http://schemas.openxmlformats.org/officeDocument/2006/relationships/image" Target="../media/image54.wmf"/></Relationships>
</file>

<file path=ppt/slides/_rels/slide24.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oleObject" Target="../embeddings/oleObject41.bin"/><Relationship Id="rId18" Type="http://schemas.openxmlformats.org/officeDocument/2006/relationships/image" Target="../media/image63.emf"/><Relationship Id="rId26" Type="http://schemas.openxmlformats.org/officeDocument/2006/relationships/image" Target="../media/image67.emf"/><Relationship Id="rId3" Type="http://schemas.openxmlformats.org/officeDocument/2006/relationships/image" Target="../media/image55.wmf"/><Relationship Id="rId21" Type="http://schemas.openxmlformats.org/officeDocument/2006/relationships/oleObject" Target="../embeddings/oleObject44.bin"/><Relationship Id="rId7" Type="http://schemas.openxmlformats.org/officeDocument/2006/relationships/oleObject" Target="../embeddings/oleObject38.bin"/><Relationship Id="rId12" Type="http://schemas.openxmlformats.org/officeDocument/2006/relationships/oleObject" Target="../embeddings/oleObject40.bin"/><Relationship Id="rId17" Type="http://schemas.openxmlformats.org/officeDocument/2006/relationships/oleObject" Target="../embeddings/oleObject43.bin"/><Relationship Id="rId25" Type="http://schemas.openxmlformats.org/officeDocument/2006/relationships/oleObject" Target="../embeddings/oleObject46.bin"/><Relationship Id="rId2" Type="http://schemas.openxmlformats.org/officeDocument/2006/relationships/notesSlide" Target="../notesSlides/notesSlide24.xml"/><Relationship Id="rId16" Type="http://schemas.openxmlformats.org/officeDocument/2006/relationships/image" Target="../media/image62.wmf"/><Relationship Id="rId20"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57.wmf"/><Relationship Id="rId11" Type="http://schemas.openxmlformats.org/officeDocument/2006/relationships/image" Target="../media/image60.wmf"/><Relationship Id="rId24" Type="http://schemas.openxmlformats.org/officeDocument/2006/relationships/image" Target="../media/image66.emf"/><Relationship Id="rId5" Type="http://schemas.openxmlformats.org/officeDocument/2006/relationships/image" Target="../media/image56.emf"/><Relationship Id="rId15" Type="http://schemas.openxmlformats.org/officeDocument/2006/relationships/oleObject" Target="../embeddings/oleObject42.bin"/><Relationship Id="rId23" Type="http://schemas.openxmlformats.org/officeDocument/2006/relationships/oleObject" Target="../embeddings/oleObject45.bin"/><Relationship Id="rId28" Type="http://schemas.openxmlformats.org/officeDocument/2006/relationships/image" Target="../media/image68.emf"/><Relationship Id="rId10" Type="http://schemas.openxmlformats.org/officeDocument/2006/relationships/oleObject" Target="../embeddings/oleObject39.bin"/><Relationship Id="rId19" Type="http://schemas.openxmlformats.org/officeDocument/2006/relationships/image" Target="../media/image64.png"/><Relationship Id="rId4" Type="http://schemas.openxmlformats.org/officeDocument/2006/relationships/oleObject" Target="../embeddings/oleObject37.bin"/><Relationship Id="rId9" Type="http://schemas.openxmlformats.org/officeDocument/2006/relationships/image" Target="../media/image59.png"/><Relationship Id="rId14" Type="http://schemas.openxmlformats.org/officeDocument/2006/relationships/image" Target="../media/image61.emf"/><Relationship Id="rId22" Type="http://schemas.openxmlformats.org/officeDocument/2006/relationships/image" Target="../media/image12.wmf"/><Relationship Id="rId27"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74.wmf"/><Relationship Id="rId3" Type="http://schemas.openxmlformats.org/officeDocument/2006/relationships/image" Target="../media/image69.jpeg"/><Relationship Id="rId7" Type="http://schemas.openxmlformats.org/officeDocument/2006/relationships/image" Target="../media/image71.wmf"/><Relationship Id="rId12" Type="http://schemas.openxmlformats.org/officeDocument/2006/relationships/oleObject" Target="../embeddings/oleObject52.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2.wmf"/></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9.emf"/></Relationships>
</file>

<file path=ppt/slides/_rels/slide2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0.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oleObject" Target="../embeddings/oleObject57.bin"/><Relationship Id="rId10" Type="http://schemas.openxmlformats.org/officeDocument/2006/relationships/image" Target="../media/image84.emf"/><Relationship Id="rId4" Type="http://schemas.openxmlformats.org/officeDocument/2006/relationships/image" Target="../media/image81.png"/><Relationship Id="rId9"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emf"/><Relationship Id="rId2" Type="http://schemas.openxmlformats.org/officeDocument/2006/relationships/notesSlide" Target="../notesSlides/notesSlide5.xml"/><Relationship Id="rId16"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image" Target="../media/image8.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6.bin"/><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2022</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    Class 11: Evolving Networks</a:t>
            </a:r>
          </a:p>
          <a:p>
            <a:pPr algn="ctr" defTabSz="914400" fontAlgn="base">
              <a:spcBef>
                <a:spcPct val="0"/>
              </a:spcBef>
              <a:spcAft>
                <a:spcPct val="0"/>
              </a:spcAft>
              <a:defRPr/>
            </a:pPr>
            <a:r>
              <a:rPr lang="en-US" altLang="ko-KR" sz="3200" dirty="0">
                <a:solidFill>
                  <a:srgbClr val="000000"/>
                </a:solidFill>
                <a:latin typeface="Trajan Pro"/>
                <a:cs typeface="Trajan Pro"/>
              </a:rPr>
              <a:t>      (</a:t>
            </a:r>
            <a:r>
              <a:rPr lang="en-US" altLang="ko-KR" sz="3200">
                <a:solidFill>
                  <a:srgbClr val="000000"/>
                </a:solidFill>
                <a:latin typeface="Trajan Pro"/>
                <a:cs typeface="Trajan Pro"/>
              </a:rPr>
              <a:t>Chapter 6 </a:t>
            </a:r>
            <a:r>
              <a:rPr lang="en-US" altLang="ko-KR" sz="3200" dirty="0">
                <a:solidFill>
                  <a:srgbClr val="000000"/>
                </a:solidFill>
                <a:latin typeface="Trajan Pro"/>
                <a:cs typeface="Trajan Pro"/>
              </a:rPr>
              <a:t>in Textbook)</a:t>
            </a:r>
          </a:p>
        </p:txBody>
      </p:sp>
      <p:sp>
        <p:nvSpPr>
          <p:cNvPr id="6" name="Rectangle 5"/>
          <p:cNvSpPr>
            <a:spLocks noChangeArrowheads="1"/>
          </p:cNvSpPr>
          <p:nvPr/>
        </p:nvSpPr>
        <p:spPr bwMode="auto">
          <a:xfrm>
            <a:off x="-1588" y="341565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9" name="Picture 8"/>
          <p:cNvPicPr>
            <a:picLocks noChangeAspect="1"/>
          </p:cNvPicPr>
          <p:nvPr/>
        </p:nvPicPr>
        <p:blipFill>
          <a:blip r:embed="rId4"/>
          <a:stretch>
            <a:fillRect/>
          </a:stretch>
        </p:blipFill>
        <p:spPr>
          <a:xfrm>
            <a:off x="0" y="1727200"/>
            <a:ext cx="4449001" cy="3035300"/>
          </a:xfrm>
          <a:prstGeom prst="rect">
            <a:avLst/>
          </a:prstGeom>
        </p:spPr>
      </p:pic>
      <p:pic>
        <p:nvPicPr>
          <p:cNvPr id="419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466" y="637106"/>
            <a:ext cx="1608671" cy="496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34667" y="1998133"/>
            <a:ext cx="2544286" cy="369332"/>
          </a:xfrm>
          <a:prstGeom prst="rect">
            <a:avLst/>
          </a:prstGeom>
          <a:solidFill>
            <a:srgbClr val="92D050"/>
          </a:solidFill>
        </p:spPr>
        <p:txBody>
          <a:bodyPr wrap="none" rtlCol="0">
            <a:spAutoFit/>
          </a:bodyPr>
          <a:lstStyle/>
          <a:p>
            <a:r>
              <a:rPr lang="en-US" dirty="0">
                <a:solidFill>
                  <a:schemeClr val="bg1"/>
                </a:solidFill>
              </a:rPr>
              <a:t>Exponential Networks </a:t>
            </a:r>
          </a:p>
        </p:txBody>
      </p:sp>
    </p:spTree>
    <p:extLst>
      <p:ext uri="{BB962C8B-B14F-4D97-AF65-F5344CB8AC3E}">
        <p14:creationId xmlns:p14="http://schemas.microsoft.com/office/powerpoint/2010/main" val="124166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a:latin typeface="Trajan Pro"/>
                <a:cs typeface="Trajan Pro"/>
              </a:rPr>
              <a:t>Diameter and clustering coefficient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306535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Diameter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676400" y="2857500"/>
            <a:ext cx="1143000" cy="508000"/>
          </a:xfrm>
          <a:prstGeom prst="rect">
            <a:avLst/>
          </a:prstGeom>
        </p:spPr>
      </p:pic>
      <p:pic>
        <p:nvPicPr>
          <p:cNvPr id="8" name="Picture 7"/>
          <p:cNvPicPr>
            <a:picLocks noChangeAspect="1"/>
          </p:cNvPicPr>
          <p:nvPr/>
        </p:nvPicPr>
        <p:blipFill>
          <a:blip r:embed="rId4"/>
          <a:stretch>
            <a:fillRect/>
          </a:stretch>
        </p:blipFill>
        <p:spPr>
          <a:xfrm>
            <a:off x="3886200" y="1257300"/>
            <a:ext cx="5029200" cy="3200400"/>
          </a:xfrm>
          <a:prstGeom prst="rect">
            <a:avLst/>
          </a:prstGeom>
        </p:spPr>
      </p:pic>
      <p:sp>
        <p:nvSpPr>
          <p:cNvPr id="9" name="Rectangle 7"/>
          <p:cNvSpPr>
            <a:spLocks noChangeArrowheads="1"/>
          </p:cNvSpPr>
          <p:nvPr/>
        </p:nvSpPr>
        <p:spPr bwMode="auto">
          <a:xfrm>
            <a:off x="1056957" y="4787900"/>
            <a:ext cx="2100262" cy="307975"/>
          </a:xfrm>
          <a:prstGeom prst="rect">
            <a:avLst/>
          </a:prstGeom>
          <a:noFill/>
          <a:ln w="9525">
            <a:noFill/>
            <a:miter lim="800000"/>
            <a:headEnd/>
            <a:tailEnd/>
          </a:ln>
        </p:spPr>
        <p:txBody>
          <a:bodyPr wrap="none">
            <a:prstTxWarp prst="textNoShape">
              <a:avLst/>
            </a:prstTxWarp>
            <a:spAutoFit/>
          </a:bodyPr>
          <a:lstStyle/>
          <a:p>
            <a:r>
              <a:rPr lang="en-US" sz="1400" dirty="0" err="1">
                <a:solidFill>
                  <a:srgbClr val="000000"/>
                </a:solidFill>
                <a:latin typeface="Helvetica" pitchFamily="-84" charset="0"/>
                <a:ea typeface="Times New Roman (Hebrew)" charset="0"/>
                <a:cs typeface="Times New Roman (Hebrew)" charset="0"/>
              </a:rPr>
              <a:t>Bollobas</a:t>
            </a:r>
            <a:r>
              <a:rPr lang="en-US" sz="1400" dirty="0">
                <a:solidFill>
                  <a:srgbClr val="000000"/>
                </a:solidFill>
                <a:latin typeface="Helvetica" pitchFamily="-84" charset="0"/>
                <a:ea typeface="Times New Roman (Hebrew)" charset="0"/>
                <a:cs typeface="Times New Roman (Hebrew)" charset="0"/>
              </a:rPr>
              <a:t>, Riordan, 2002</a:t>
            </a:r>
            <a:endParaRPr lang="hu-HU" sz="1400" dirty="0">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281299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Clustering coefficient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9" name="Picture 8"/>
          <p:cNvPicPr>
            <a:picLocks noChangeAspect="1"/>
          </p:cNvPicPr>
          <p:nvPr/>
        </p:nvPicPr>
        <p:blipFill>
          <a:blip r:embed="rId3"/>
          <a:stretch>
            <a:fillRect/>
          </a:stretch>
        </p:blipFill>
        <p:spPr>
          <a:xfrm>
            <a:off x="3803650" y="1130300"/>
            <a:ext cx="5422900" cy="3454400"/>
          </a:xfrm>
          <a:prstGeom prst="rect">
            <a:avLst/>
          </a:prstGeom>
        </p:spPr>
      </p:pic>
      <p:graphicFrame>
        <p:nvGraphicFramePr>
          <p:cNvPr id="10" name="Object 10"/>
          <p:cNvGraphicFramePr>
            <a:graphicFrameLocks noChangeAspect="1"/>
          </p:cNvGraphicFramePr>
          <p:nvPr/>
        </p:nvGraphicFramePr>
        <p:xfrm>
          <a:off x="885825" y="1343025"/>
          <a:ext cx="2116138" cy="519113"/>
        </p:xfrm>
        <a:graphic>
          <a:graphicData uri="http://schemas.openxmlformats.org/presentationml/2006/ole">
            <mc:AlternateContent xmlns:mc="http://schemas.openxmlformats.org/markup-compatibility/2006">
              <mc:Choice xmlns:v="urn:schemas-microsoft-com:vml" Requires="v">
                <p:oleObj name="Equation" r:id="rId4" imgW="1206500" imgH="355600" progId="Equation.3">
                  <p:embed/>
                </p:oleObj>
              </mc:Choice>
              <mc:Fallback>
                <p:oleObj name="Equation" r:id="rId4" imgW="1206500" imgH="355600" progId="Equation.3">
                  <p:embed/>
                  <p:pic>
                    <p:nvPicPr>
                      <p:cNvPr id="1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343025"/>
                        <a:ext cx="2116138"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7"/>
          <p:cNvSpPr txBox="1">
            <a:spLocks noChangeArrowheads="1"/>
          </p:cNvSpPr>
          <p:nvPr/>
        </p:nvSpPr>
        <p:spPr bwMode="auto">
          <a:xfrm>
            <a:off x="65087" y="3180755"/>
            <a:ext cx="3952875" cy="369332"/>
          </a:xfrm>
          <a:prstGeom prst="rect">
            <a:avLst/>
          </a:prstGeom>
          <a:noFill/>
          <a:ln w="9525">
            <a:noFill/>
            <a:miter lim="800000"/>
            <a:headEnd/>
            <a:tailEnd/>
          </a:ln>
        </p:spPr>
        <p:txBody>
          <a:bodyPr>
            <a:prstTxWarp prst="textNoShape">
              <a:avLst/>
            </a:prstTxWarp>
            <a:spAutoFit/>
          </a:bodyPr>
          <a:lstStyle/>
          <a:p>
            <a:r>
              <a:rPr lang="hu-HU" dirty="0">
                <a:latin typeface="Helvetica" pitchFamily="-84" charset="0"/>
                <a:ea typeface="Helvetica" pitchFamily="-84" charset="0"/>
                <a:cs typeface="Helvetica" pitchFamily="-84" charset="0"/>
              </a:rPr>
              <a:t>What is the functional form of C(N)?</a:t>
            </a:r>
          </a:p>
        </p:txBody>
      </p:sp>
      <p:sp>
        <p:nvSpPr>
          <p:cNvPr id="12" name="TextBox 7"/>
          <p:cNvSpPr txBox="1">
            <a:spLocks noChangeArrowheads="1"/>
          </p:cNvSpPr>
          <p:nvPr/>
        </p:nvSpPr>
        <p:spPr bwMode="auto">
          <a:xfrm>
            <a:off x="187325" y="773113"/>
            <a:ext cx="4264025" cy="369887"/>
          </a:xfrm>
          <a:prstGeom prst="rect">
            <a:avLst/>
          </a:prstGeom>
          <a:noFill/>
          <a:ln w="9525">
            <a:noFill/>
            <a:miter lim="800000"/>
            <a:headEnd/>
            <a:tailEnd/>
          </a:ln>
        </p:spPr>
        <p:txBody>
          <a:bodyPr wrap="none">
            <a:prstTxWarp prst="textNoShape">
              <a:avLst/>
            </a:prstTxWarp>
            <a:spAutoFit/>
          </a:bodyPr>
          <a:lstStyle/>
          <a:p>
            <a:r>
              <a:rPr lang="hu-HU" dirty="0">
                <a:solidFill>
                  <a:srgbClr val="0000FF"/>
                </a:solidFill>
              </a:rPr>
              <a:t>Reminder</a:t>
            </a:r>
            <a:r>
              <a:rPr lang="hu-HU" dirty="0"/>
              <a:t>: for a random graph we have:</a:t>
            </a:r>
          </a:p>
        </p:txBody>
      </p:sp>
      <p:sp>
        <p:nvSpPr>
          <p:cNvPr id="13" name="Rectangle 8"/>
          <p:cNvSpPr>
            <a:spLocks noChangeArrowheads="1"/>
          </p:cNvSpPr>
          <p:nvPr/>
        </p:nvSpPr>
        <p:spPr bwMode="auto">
          <a:xfrm>
            <a:off x="136525" y="4794250"/>
            <a:ext cx="5235575" cy="831850"/>
          </a:xfrm>
          <a:prstGeom prst="rect">
            <a:avLst/>
          </a:prstGeom>
          <a:noFill/>
          <a:ln w="9525">
            <a:noFill/>
            <a:miter lim="800000"/>
            <a:headEnd/>
            <a:tailEnd/>
          </a:ln>
        </p:spPr>
        <p:txBody>
          <a:bodyPr wrap="square">
            <a:prstTxWarp prst="textNoShape">
              <a:avLst/>
            </a:prstTxWarp>
            <a:spAutoFit/>
          </a:bodyPr>
          <a:lstStyle/>
          <a:p>
            <a:r>
              <a:rPr lang="en-US" sz="1600" dirty="0"/>
              <a:t>Konstantin </a:t>
            </a:r>
            <a:r>
              <a:rPr lang="en-US" sz="1600" dirty="0" err="1"/>
              <a:t>Klemm</a:t>
            </a:r>
            <a:r>
              <a:rPr lang="en-US" sz="1600" dirty="0"/>
              <a:t>, Victor M. </a:t>
            </a:r>
            <a:r>
              <a:rPr lang="en-US" sz="1600" dirty="0" err="1"/>
              <a:t>Eguiluz</a:t>
            </a:r>
            <a:r>
              <a:rPr lang="en-US" sz="1600" dirty="0"/>
              <a:t>,</a:t>
            </a:r>
          </a:p>
          <a:p>
            <a:r>
              <a:rPr lang="en-US" sz="1600" dirty="0"/>
              <a:t>Growing scale-free networks with small-world behavior,</a:t>
            </a:r>
          </a:p>
          <a:p>
            <a:r>
              <a:rPr lang="en-US" sz="1600" dirty="0"/>
              <a:t>Phys. Rev. E 65, 057102 (2002), cond-mat/0107607</a:t>
            </a:r>
            <a:endParaRPr lang="hu-HU" sz="1600" dirty="0"/>
          </a:p>
        </p:txBody>
      </p:sp>
      <p:graphicFrame>
        <p:nvGraphicFramePr>
          <p:cNvPr id="14" name="Object 5"/>
          <p:cNvGraphicFramePr>
            <a:graphicFrameLocks noChangeAspect="1"/>
          </p:cNvGraphicFramePr>
          <p:nvPr/>
        </p:nvGraphicFramePr>
        <p:xfrm>
          <a:off x="558800" y="3765550"/>
          <a:ext cx="1881188" cy="673100"/>
        </p:xfrm>
        <a:graphic>
          <a:graphicData uri="http://schemas.openxmlformats.org/presentationml/2006/ole">
            <mc:AlternateContent xmlns:mc="http://schemas.openxmlformats.org/markup-compatibility/2006">
              <mc:Choice xmlns:v="urn:schemas-microsoft-com:vml" Requires="v">
                <p:oleObj name="Equation" r:id="rId6" imgW="889000" imgH="381000" progId="Equation.3">
                  <p:embed/>
                </p:oleObj>
              </mc:Choice>
              <mc:Fallback>
                <p:oleObj name="Equation" r:id="rId6" imgW="889000" imgH="381000" progId="Equation.3">
                  <p:embed/>
                  <p:pic>
                    <p:nvPicPr>
                      <p:cNvPr id="1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0" y="3765550"/>
                        <a:ext cx="18811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37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10"/>
          <p:cNvGraphicFramePr>
            <a:graphicFrameLocks noChangeAspect="1"/>
          </p:cNvGraphicFramePr>
          <p:nvPr/>
        </p:nvGraphicFramePr>
        <p:xfrm>
          <a:off x="666750" y="1266825"/>
          <a:ext cx="1403350" cy="798513"/>
        </p:xfrm>
        <a:graphic>
          <a:graphicData uri="http://schemas.openxmlformats.org/presentationml/2006/ole">
            <mc:AlternateContent xmlns:mc="http://schemas.openxmlformats.org/markup-compatibility/2006">
              <mc:Choice xmlns:v="urn:schemas-microsoft-com:vml" Requires="v">
                <p:oleObj name="Equation" r:id="rId3" imgW="800100" imgH="546100" progId="Equation.3">
                  <p:embed/>
                </p:oleObj>
              </mc:Choice>
              <mc:Fallback>
                <p:oleObj name="Equation" r:id="rId3" imgW="800100" imgH="546100" progId="Equation.3">
                  <p:embed/>
                  <p:pic>
                    <p:nvPicPr>
                      <p:cNvPr id="5837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266825"/>
                        <a:ext cx="14033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Connector 10"/>
          <p:cNvCxnSpPr/>
          <p:nvPr/>
        </p:nvCxnSpPr>
        <p:spPr>
          <a:xfrm rot="5400000" flipH="1" flipV="1">
            <a:off x="4125913" y="1144587"/>
            <a:ext cx="762000" cy="301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56100" y="1676400"/>
            <a:ext cx="7810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3823494" y="1905794"/>
            <a:ext cx="762000" cy="303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3838575" y="1246188"/>
            <a:ext cx="517525"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516438" y="1055687"/>
            <a:ext cx="762000" cy="479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052888" y="1666875"/>
            <a:ext cx="1046162" cy="762000"/>
          </a:xfrm>
          <a:prstGeom prst="line">
            <a:avLst/>
          </a:prstGeom>
        </p:spPr>
        <p:style>
          <a:lnRef idx="2">
            <a:schemeClr val="accent1"/>
          </a:lnRef>
          <a:fillRef idx="0">
            <a:schemeClr val="accent1"/>
          </a:fillRef>
          <a:effectRef idx="1">
            <a:schemeClr val="accent1"/>
          </a:effectRef>
          <a:fontRef idx="minor">
            <a:schemeClr val="tx1"/>
          </a:fontRef>
        </p:style>
      </p:cxnSp>
      <p:sp>
        <p:nvSpPr>
          <p:cNvPr id="58379" name="TextBox 24"/>
          <p:cNvSpPr txBox="1">
            <a:spLocks noChangeArrowheads="1"/>
          </p:cNvSpPr>
          <p:nvPr/>
        </p:nvSpPr>
        <p:spPr bwMode="auto">
          <a:xfrm>
            <a:off x="4629150" y="1247775"/>
            <a:ext cx="312738" cy="368300"/>
          </a:xfrm>
          <a:prstGeom prst="rect">
            <a:avLst/>
          </a:prstGeom>
          <a:noFill/>
          <a:ln w="9525">
            <a:noFill/>
            <a:miter lim="800000"/>
            <a:headEnd/>
            <a:tailEnd/>
          </a:ln>
        </p:spPr>
        <p:txBody>
          <a:bodyPr wrap="none">
            <a:prstTxWarp prst="textNoShape">
              <a:avLst/>
            </a:prstTxWarp>
            <a:spAutoFit/>
          </a:bodyPr>
          <a:lstStyle/>
          <a:p>
            <a:r>
              <a:rPr lang="hu-HU"/>
              <a:t>1</a:t>
            </a:r>
          </a:p>
        </p:txBody>
      </p:sp>
      <p:sp>
        <p:nvSpPr>
          <p:cNvPr id="58380" name="TextBox 25"/>
          <p:cNvSpPr txBox="1">
            <a:spLocks noChangeArrowheads="1"/>
          </p:cNvSpPr>
          <p:nvPr/>
        </p:nvSpPr>
        <p:spPr bwMode="auto">
          <a:xfrm>
            <a:off x="4344988" y="1690688"/>
            <a:ext cx="314325" cy="369887"/>
          </a:xfrm>
          <a:prstGeom prst="rect">
            <a:avLst/>
          </a:prstGeom>
          <a:noFill/>
          <a:ln w="9525">
            <a:noFill/>
            <a:miter lim="800000"/>
            <a:headEnd/>
            <a:tailEnd/>
          </a:ln>
        </p:spPr>
        <p:txBody>
          <a:bodyPr wrap="none">
            <a:prstTxWarp prst="textNoShape">
              <a:avLst/>
            </a:prstTxWarp>
            <a:spAutoFit/>
          </a:bodyPr>
          <a:lstStyle/>
          <a:p>
            <a:r>
              <a:rPr lang="hu-HU"/>
              <a:t>2</a:t>
            </a:r>
          </a:p>
        </p:txBody>
      </p:sp>
      <p:graphicFrame>
        <p:nvGraphicFramePr>
          <p:cNvPr id="58371" name="Object 3"/>
          <p:cNvGraphicFramePr>
            <a:graphicFrameLocks noChangeAspect="1"/>
          </p:cNvGraphicFramePr>
          <p:nvPr/>
        </p:nvGraphicFramePr>
        <p:xfrm>
          <a:off x="5543550" y="1355725"/>
          <a:ext cx="690563" cy="520700"/>
        </p:xfrm>
        <a:graphic>
          <a:graphicData uri="http://schemas.openxmlformats.org/presentationml/2006/ole">
            <mc:AlternateContent xmlns:mc="http://schemas.openxmlformats.org/markup-compatibility/2006">
              <mc:Choice xmlns:v="urn:schemas-microsoft-com:vml" Requires="v">
                <p:oleObj name="Equation" r:id="rId5" imgW="393700" imgH="355600" progId="Equation.3">
                  <p:embed/>
                </p:oleObj>
              </mc:Choice>
              <mc:Fallback>
                <p:oleObj name="Equation" r:id="rId5" imgW="393700" imgH="355600" progId="Equation.3">
                  <p:embed/>
                  <p:pic>
                    <p:nvPicPr>
                      <p:cNvPr id="583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1355725"/>
                        <a:ext cx="690563"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81" name="TextBox 27"/>
          <p:cNvSpPr txBox="1">
            <a:spLocks noChangeArrowheads="1"/>
          </p:cNvSpPr>
          <p:nvPr/>
        </p:nvSpPr>
        <p:spPr bwMode="auto">
          <a:xfrm>
            <a:off x="458788" y="2752725"/>
            <a:ext cx="7929562" cy="1077913"/>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Denote the probability to have a link between node </a:t>
            </a:r>
            <a:r>
              <a:rPr lang="hu-HU" sz="1600" i="1">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and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with  </a:t>
            </a:r>
            <a:r>
              <a:rPr lang="hu-HU" sz="1600" i="1">
                <a:latin typeface="Helvetica" pitchFamily="-84" charset="0"/>
                <a:ea typeface="Helvetica" pitchFamily="-84" charset="0"/>
                <a:cs typeface="Helvetica" pitchFamily="-84" charset="0"/>
              </a:rPr>
              <a:t>P(i,j)</a:t>
            </a:r>
          </a:p>
          <a:p>
            <a:r>
              <a:rPr lang="hu-HU" sz="1600">
                <a:latin typeface="Helvetica" pitchFamily="-84" charset="0"/>
                <a:ea typeface="Helvetica" pitchFamily="-84" charset="0"/>
                <a:cs typeface="Helvetica" pitchFamily="-84" charset="0"/>
              </a:rPr>
              <a:t>The probability that three nodes </a:t>
            </a:r>
            <a:r>
              <a:rPr lang="hu-HU" sz="1600" i="1">
                <a:latin typeface="Helvetica" pitchFamily="-84" charset="0"/>
                <a:ea typeface="Helvetica" pitchFamily="-84" charset="0"/>
                <a:cs typeface="Helvetica" pitchFamily="-84" charset="0"/>
              </a:rPr>
              <a:t>i,j,l </a:t>
            </a:r>
            <a:r>
              <a:rPr lang="hu-HU" sz="1600">
                <a:latin typeface="Helvetica" pitchFamily="-84" charset="0"/>
                <a:ea typeface="Helvetica" pitchFamily="-84" charset="0"/>
                <a:cs typeface="Helvetica" pitchFamily="-84" charset="0"/>
              </a:rPr>
              <a:t>form a triangle is </a:t>
            </a:r>
            <a:r>
              <a:rPr lang="hu-HU" sz="1600" i="1">
                <a:latin typeface="Helvetica" pitchFamily="-84" charset="0"/>
                <a:ea typeface="Helvetica" pitchFamily="-84" charset="0"/>
                <a:cs typeface="Helvetica" pitchFamily="-84" charset="0"/>
              </a:rPr>
              <a:t>P(i,j)P(i,l)P(j,l)</a:t>
            </a:r>
          </a:p>
          <a:p>
            <a:endParaRPr lang="hu-HU" sz="1600" i="1">
              <a:latin typeface="Helvetica" pitchFamily="-84" charset="0"/>
              <a:ea typeface="Helvetica" pitchFamily="-84" charset="0"/>
              <a:cs typeface="Helvetica" pitchFamily="-84" charset="0"/>
            </a:endParaRPr>
          </a:p>
          <a:p>
            <a:r>
              <a:rPr lang="hu-HU" sz="1600">
                <a:latin typeface="Helvetica" pitchFamily="-84" charset="0"/>
                <a:ea typeface="Helvetica" pitchFamily="-84" charset="0"/>
                <a:cs typeface="Helvetica" pitchFamily="-84" charset="0"/>
              </a:rPr>
              <a:t>The expected number of triangles in which a node </a:t>
            </a:r>
            <a:r>
              <a:rPr lang="hu-HU" sz="1600" i="1">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with degree </a:t>
            </a:r>
            <a:r>
              <a:rPr lang="hu-HU" sz="1600" i="1">
                <a:latin typeface="Helvetica" pitchFamily="-84" charset="0"/>
                <a:ea typeface="Helvetica" pitchFamily="-84" charset="0"/>
                <a:cs typeface="Helvetica" pitchFamily="-84" charset="0"/>
              </a:rPr>
              <a:t>k</a:t>
            </a:r>
            <a:r>
              <a:rPr lang="hu-HU" sz="1600" i="1" baseline="-25000">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participates is thus:</a:t>
            </a:r>
            <a:endParaRPr lang="hu-HU" sz="1600" baseline="-25000">
              <a:latin typeface="Helvetica" pitchFamily="-84" charset="0"/>
              <a:ea typeface="Helvetica" pitchFamily="-84" charset="0"/>
              <a:cs typeface="Helvetica" pitchFamily="-84" charset="0"/>
            </a:endParaRPr>
          </a:p>
        </p:txBody>
      </p:sp>
      <p:graphicFrame>
        <p:nvGraphicFramePr>
          <p:cNvPr id="58372" name="Object 4"/>
          <p:cNvGraphicFramePr>
            <a:graphicFrameLocks noChangeAspect="1"/>
          </p:cNvGraphicFramePr>
          <p:nvPr/>
        </p:nvGraphicFramePr>
        <p:xfrm>
          <a:off x="566738" y="4027488"/>
          <a:ext cx="3810000" cy="650875"/>
        </p:xfrm>
        <a:graphic>
          <a:graphicData uri="http://schemas.openxmlformats.org/presentationml/2006/ole">
            <mc:AlternateContent xmlns:mc="http://schemas.openxmlformats.org/markup-compatibility/2006">
              <mc:Choice xmlns:v="urn:schemas-microsoft-com:vml" Requires="v">
                <p:oleObj name="Equation" r:id="rId7" imgW="2171700" imgH="444500" progId="Equation.DSMT4">
                  <p:embed/>
                </p:oleObj>
              </mc:Choice>
              <mc:Fallback>
                <p:oleObj name="Equation" r:id="rId7" imgW="2171700" imgH="444500" progId="Equation.DSMT4">
                  <p:embed/>
                  <p:pic>
                    <p:nvPicPr>
                      <p:cNvPr id="583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738" y="4027488"/>
                        <a:ext cx="38100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82" name="TextBox 29"/>
          <p:cNvSpPr txBox="1">
            <a:spLocks noChangeArrowheads="1"/>
          </p:cNvSpPr>
          <p:nvPr/>
        </p:nvSpPr>
        <p:spPr bwMode="auto">
          <a:xfrm>
            <a:off x="458788" y="4845050"/>
            <a:ext cx="2633662" cy="339725"/>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We need to calculate P(i,j).</a:t>
            </a:r>
          </a:p>
        </p:txBody>
      </p:sp>
      <p:sp>
        <p:nvSpPr>
          <p:cNvPr id="1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5838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CLUSTERING COEFFICIENT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 name="TextBox 1"/>
          <p:cNvSpPr txBox="1"/>
          <p:nvPr/>
        </p:nvSpPr>
        <p:spPr>
          <a:xfrm flipH="1">
            <a:off x="931330" y="4170362"/>
            <a:ext cx="457201" cy="338554"/>
          </a:xfrm>
          <a:prstGeom prst="rect">
            <a:avLst/>
          </a:prstGeom>
          <a:solidFill>
            <a:schemeClr val="bg1"/>
          </a:solidFill>
        </p:spPr>
        <p:txBody>
          <a:bodyPr wrap="square" rtlCol="0">
            <a:spAutoFit/>
          </a:bodyPr>
          <a:lstStyle/>
          <a:p>
            <a:r>
              <a:rPr lang="en-US" sz="1600" i="1" dirty="0"/>
              <a:t>(</a:t>
            </a:r>
            <a:r>
              <a:rPr lang="en-US" sz="1600" i="1" dirty="0">
                <a:latin typeface="Symbol" panose="05050102010706020507" pitchFamily="18" charset="2"/>
              </a:rPr>
              <a:t>D</a:t>
            </a:r>
            <a:r>
              <a:rPr lang="en-US" sz="1600" i="1" dirty="0"/>
              <a:t>)</a:t>
            </a:r>
          </a:p>
        </p:txBody>
      </p:sp>
      <p:sp>
        <p:nvSpPr>
          <p:cNvPr id="19" name="TextBox 18"/>
          <p:cNvSpPr txBox="1"/>
          <p:nvPr/>
        </p:nvSpPr>
        <p:spPr>
          <a:xfrm>
            <a:off x="1268578" y="1169571"/>
            <a:ext cx="712605" cy="338554"/>
          </a:xfrm>
          <a:prstGeom prst="rect">
            <a:avLst/>
          </a:prstGeom>
          <a:solidFill>
            <a:schemeClr val="bg1"/>
          </a:solidFill>
        </p:spPr>
        <p:txBody>
          <a:bodyPr wrap="square" rtlCol="0">
            <a:spAutoFit/>
          </a:bodyPr>
          <a:lstStyle/>
          <a:p>
            <a:r>
              <a:rPr lang="en-US" sz="1600" i="1" dirty="0" err="1"/>
              <a:t>Nr</a:t>
            </a:r>
            <a:r>
              <a:rPr lang="en-US" sz="1600" i="1" dirty="0"/>
              <a:t>(</a:t>
            </a:r>
            <a:r>
              <a:rPr lang="en-US" sz="1600" i="1" dirty="0">
                <a:latin typeface="Symbol" panose="05050102010706020507" pitchFamily="18" charset="2"/>
              </a:rPr>
              <a:t>D</a:t>
            </a:r>
            <a:r>
              <a:rPr lang="en-US" sz="1600" i="1" dirty="0"/>
              <a:t>)</a:t>
            </a:r>
          </a:p>
        </p:txBody>
      </p:sp>
    </p:spTree>
    <p:extLst>
      <p:ext uri="{BB962C8B-B14F-4D97-AF65-F5344CB8AC3E}">
        <p14:creationId xmlns:p14="http://schemas.microsoft.com/office/powerpoint/2010/main" val="160713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10"/>
          <p:cNvGraphicFramePr>
            <a:graphicFrameLocks noChangeAspect="1"/>
          </p:cNvGraphicFramePr>
          <p:nvPr/>
        </p:nvGraphicFramePr>
        <p:xfrm>
          <a:off x="176213" y="3214688"/>
          <a:ext cx="8837612" cy="563562"/>
        </p:xfrm>
        <a:graphic>
          <a:graphicData uri="http://schemas.openxmlformats.org/presentationml/2006/ole">
            <mc:AlternateContent xmlns:mc="http://schemas.openxmlformats.org/markup-compatibility/2006">
              <mc:Choice xmlns:v="urn:schemas-microsoft-com:vml" Requires="v">
                <p:oleObj name="Equation" r:id="rId3" imgW="5816600" imgH="444500" progId="Equation.3">
                  <p:embed/>
                </p:oleObj>
              </mc:Choice>
              <mc:Fallback>
                <p:oleObj name="Equation" r:id="rId3" imgW="5816600" imgH="444500" progId="Equation.3">
                  <p:embed/>
                  <p:pic>
                    <p:nvPicPr>
                      <p:cNvPr id="501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214688"/>
                        <a:ext cx="8837612"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2" name="TextBox 29"/>
          <p:cNvSpPr txBox="1">
            <a:spLocks noChangeArrowheads="1"/>
          </p:cNvSpPr>
          <p:nvPr/>
        </p:nvSpPr>
        <p:spPr bwMode="auto">
          <a:xfrm>
            <a:off x="293688" y="669925"/>
            <a:ext cx="1655762" cy="339725"/>
          </a:xfrm>
          <a:prstGeom prst="rect">
            <a:avLst/>
          </a:prstGeom>
          <a:noFill/>
          <a:ln w="9525">
            <a:noFill/>
            <a:miter lim="800000"/>
            <a:headEnd/>
            <a:tailEnd/>
          </a:ln>
        </p:spPr>
        <p:txBody>
          <a:bodyPr wrap="none">
            <a:prstTxWarp prst="textNoShape">
              <a:avLst/>
            </a:prstTxWarp>
            <a:spAutoFit/>
          </a:bodyPr>
          <a:lstStyle/>
          <a:p>
            <a:r>
              <a:rPr lang="hu-HU" sz="1600" b="1">
                <a:solidFill>
                  <a:srgbClr val="0000FF"/>
                </a:solidFill>
                <a:latin typeface="Helvetica" pitchFamily="-84" charset="0"/>
                <a:ea typeface="Helvetica" pitchFamily="-84" charset="0"/>
                <a:cs typeface="Helvetica" pitchFamily="-84" charset="0"/>
              </a:rPr>
              <a:t>Calculate P(i,j).</a:t>
            </a:r>
          </a:p>
        </p:txBody>
      </p:sp>
      <p:graphicFrame>
        <p:nvGraphicFramePr>
          <p:cNvPr id="50179" name="Object 6"/>
          <p:cNvGraphicFramePr>
            <a:graphicFrameLocks noChangeAspect="1"/>
          </p:cNvGraphicFramePr>
          <p:nvPr/>
        </p:nvGraphicFramePr>
        <p:xfrm>
          <a:off x="293688" y="2354263"/>
          <a:ext cx="2979737" cy="584200"/>
        </p:xfrm>
        <a:graphic>
          <a:graphicData uri="http://schemas.openxmlformats.org/presentationml/2006/ole">
            <mc:AlternateContent xmlns:mc="http://schemas.openxmlformats.org/markup-compatibility/2006">
              <mc:Choice xmlns:v="urn:schemas-microsoft-com:vml" Requires="v">
                <p:oleObj name="Equation" r:id="rId5" imgW="1993900" imgH="469900" progId="Equation.3">
                  <p:embed/>
                </p:oleObj>
              </mc:Choice>
              <mc:Fallback>
                <p:oleObj name="Equation" r:id="rId5" imgW="1993900" imgH="469900" progId="Equation.3">
                  <p:embed/>
                  <p:pic>
                    <p:nvPicPr>
                      <p:cNvPr id="5017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2354263"/>
                        <a:ext cx="2979737"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4"/>
          <p:cNvGraphicFramePr>
            <a:graphicFrameLocks noChangeAspect="1"/>
          </p:cNvGraphicFramePr>
          <p:nvPr/>
        </p:nvGraphicFramePr>
        <p:xfrm>
          <a:off x="5080000" y="1198563"/>
          <a:ext cx="3857625" cy="833437"/>
        </p:xfrm>
        <a:graphic>
          <a:graphicData uri="http://schemas.openxmlformats.org/presentationml/2006/ole">
            <mc:AlternateContent xmlns:mc="http://schemas.openxmlformats.org/markup-compatibility/2006">
              <mc:Choice xmlns:v="urn:schemas-microsoft-com:vml" Requires="v">
                <p:oleObj name="Equation" r:id="rId7" imgW="2387600" imgH="622300" progId="Equation.3">
                  <p:embed/>
                </p:oleObj>
              </mc:Choice>
              <mc:Fallback>
                <p:oleObj name="Equation" r:id="rId7" imgW="2387600" imgH="622300" progId="Equation.3">
                  <p:embed/>
                  <p:pic>
                    <p:nvPicPr>
                      <p:cNvPr id="5018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1198563"/>
                        <a:ext cx="38576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7" name="TextBox 17"/>
          <p:cNvSpPr txBox="1">
            <a:spLocks noChangeArrowheads="1"/>
          </p:cNvSpPr>
          <p:nvPr/>
        </p:nvSpPr>
        <p:spPr bwMode="auto">
          <a:xfrm>
            <a:off x="152400" y="1147763"/>
            <a:ext cx="4914900" cy="830262"/>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Node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arrives at time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j</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and the probability that it will link to node </a:t>
            </a:r>
            <a:r>
              <a:rPr lang="hu-HU" sz="1600" i="1">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with degree </a:t>
            </a:r>
            <a:r>
              <a:rPr lang="hu-HU" sz="1600" i="1">
                <a:latin typeface="Helvetica" pitchFamily="-84" charset="0"/>
                <a:ea typeface="Helvetica" pitchFamily="-84" charset="0"/>
                <a:cs typeface="Helvetica" pitchFamily="-84" charset="0"/>
              </a:rPr>
              <a:t>k</a:t>
            </a:r>
            <a:r>
              <a:rPr lang="hu-HU" sz="1600" i="1" baseline="-25000">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already in the network is determined by preferential attachment:</a:t>
            </a:r>
          </a:p>
        </p:txBody>
      </p:sp>
      <p:sp>
        <p:nvSpPr>
          <p:cNvPr id="50188" name="TextBox 18"/>
          <p:cNvSpPr txBox="1">
            <a:spLocks noChangeArrowheads="1"/>
          </p:cNvSpPr>
          <p:nvPr/>
        </p:nvSpPr>
        <p:spPr bwMode="auto">
          <a:xfrm>
            <a:off x="2794000" y="2354263"/>
            <a:ext cx="4210050" cy="584200"/>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Where we used that the arrival time of node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is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j</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and the arrival time of node is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i</a:t>
            </a:r>
            <a:r>
              <a:rPr lang="hu-HU" sz="1600" i="1">
                <a:latin typeface="Helvetica" pitchFamily="-84" charset="0"/>
                <a:ea typeface="Helvetica" pitchFamily="-84" charset="0"/>
                <a:cs typeface="Helvetica" pitchFamily="-84" charset="0"/>
              </a:rPr>
              <a:t>=i</a:t>
            </a:r>
          </a:p>
        </p:txBody>
      </p:sp>
      <p:graphicFrame>
        <p:nvGraphicFramePr>
          <p:cNvPr id="50181" name="Object 5"/>
          <p:cNvGraphicFramePr>
            <a:graphicFrameLocks noChangeAspect="1"/>
          </p:cNvGraphicFramePr>
          <p:nvPr/>
        </p:nvGraphicFramePr>
        <p:xfrm>
          <a:off x="7145338" y="2354263"/>
          <a:ext cx="1660525" cy="511175"/>
        </p:xfrm>
        <a:graphic>
          <a:graphicData uri="http://schemas.openxmlformats.org/presentationml/2006/ole">
            <mc:AlternateContent xmlns:mc="http://schemas.openxmlformats.org/markup-compatibility/2006">
              <mc:Choice xmlns:v="urn:schemas-microsoft-com:vml" Requires="v">
                <p:oleObj name="Equation" r:id="rId9" imgW="1028700" imgH="381000" progId="Equation.3">
                  <p:embed/>
                </p:oleObj>
              </mc:Choice>
              <mc:Fallback>
                <p:oleObj name="Equation" r:id="rId9" imgW="1028700" imgH="381000" progId="Equation.3">
                  <p:embed/>
                  <p:pic>
                    <p:nvPicPr>
                      <p:cNvPr id="5018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5338" y="2354263"/>
                        <a:ext cx="16605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6"/>
          <p:cNvGraphicFramePr>
            <a:graphicFrameLocks noChangeAspect="1"/>
          </p:cNvGraphicFramePr>
          <p:nvPr/>
        </p:nvGraphicFramePr>
        <p:xfrm>
          <a:off x="176213" y="3898900"/>
          <a:ext cx="1579562" cy="782638"/>
        </p:xfrm>
        <a:graphic>
          <a:graphicData uri="http://schemas.openxmlformats.org/presentationml/2006/ole">
            <mc:AlternateContent xmlns:mc="http://schemas.openxmlformats.org/markup-compatibility/2006">
              <mc:Choice xmlns:v="urn:schemas-microsoft-com:vml" Requires="v">
                <p:oleObj name="Equation" r:id="rId11" imgW="1003300" imgH="596900" progId="Equation.3">
                  <p:embed/>
                </p:oleObj>
              </mc:Choice>
              <mc:Fallback>
                <p:oleObj name="Equation" r:id="rId11" imgW="1003300" imgH="596900" progId="Equation.3">
                  <p:embed/>
                  <p:pic>
                    <p:nvPicPr>
                      <p:cNvPr id="5018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3" y="3898900"/>
                        <a:ext cx="157956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3" name="Object 7"/>
          <p:cNvGraphicFramePr>
            <a:graphicFrameLocks noChangeAspect="1"/>
          </p:cNvGraphicFramePr>
          <p:nvPr/>
        </p:nvGraphicFramePr>
        <p:xfrm>
          <a:off x="2397125" y="4086225"/>
          <a:ext cx="1443038" cy="520700"/>
        </p:xfrm>
        <a:graphic>
          <a:graphicData uri="http://schemas.openxmlformats.org/presentationml/2006/ole">
            <mc:AlternateContent xmlns:mc="http://schemas.openxmlformats.org/markup-compatibility/2006">
              <mc:Choice xmlns:v="urn:schemas-microsoft-com:vml" Requires="v">
                <p:oleObj name="Equation" r:id="rId13" imgW="965200" imgH="419100" progId="Equation.3">
                  <p:embed/>
                </p:oleObj>
              </mc:Choice>
              <mc:Fallback>
                <p:oleObj name="Equation" r:id="rId13" imgW="965200" imgH="419100" progId="Equation.3">
                  <p:embed/>
                  <p:pic>
                    <p:nvPicPr>
                      <p:cNvPr id="5018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7125" y="4086225"/>
                        <a:ext cx="144303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9" name="TextBox 23"/>
          <p:cNvSpPr txBox="1">
            <a:spLocks noChangeArrowheads="1"/>
          </p:cNvSpPr>
          <p:nvPr/>
        </p:nvSpPr>
        <p:spPr bwMode="auto">
          <a:xfrm>
            <a:off x="6819900" y="4010025"/>
            <a:ext cx="1985963" cy="338138"/>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Let us approximate:</a:t>
            </a:r>
            <a:endParaRPr lang="hu-HU" sz="1600" baseline="30000">
              <a:latin typeface="Helvetica" pitchFamily="-84" charset="0"/>
              <a:ea typeface="Helvetica" pitchFamily="-84" charset="0"/>
              <a:cs typeface="Helvetica" pitchFamily="-84" charset="0"/>
            </a:endParaRPr>
          </a:p>
        </p:txBody>
      </p:sp>
      <p:graphicFrame>
        <p:nvGraphicFramePr>
          <p:cNvPr id="50184" name="Object 8"/>
          <p:cNvGraphicFramePr>
            <a:graphicFrameLocks noChangeAspect="1"/>
          </p:cNvGraphicFramePr>
          <p:nvPr/>
        </p:nvGraphicFramePr>
        <p:xfrm>
          <a:off x="6845300" y="4373563"/>
          <a:ext cx="2070100" cy="441325"/>
        </p:xfrm>
        <a:graphic>
          <a:graphicData uri="http://schemas.openxmlformats.org/presentationml/2006/ole">
            <mc:AlternateContent xmlns:mc="http://schemas.openxmlformats.org/markup-compatibility/2006">
              <mc:Choice xmlns:v="urn:schemas-microsoft-com:vml" Requires="v">
                <p:oleObj name="Equation" r:id="rId15" imgW="1384300" imgH="355600" progId="Equation.3">
                  <p:embed/>
                </p:oleObj>
              </mc:Choice>
              <mc:Fallback>
                <p:oleObj name="Equation" r:id="rId15" imgW="1384300" imgH="355600" progId="Equation.3">
                  <p:embed/>
                  <p:pic>
                    <p:nvPicPr>
                      <p:cNvPr id="5018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4373563"/>
                        <a:ext cx="20701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0" name="TextBox 26"/>
          <p:cNvSpPr txBox="1">
            <a:spLocks noChangeArrowheads="1"/>
          </p:cNvSpPr>
          <p:nvPr/>
        </p:nvSpPr>
        <p:spPr bwMode="auto">
          <a:xfrm>
            <a:off x="3884613" y="4060825"/>
            <a:ext cx="2982912" cy="584200"/>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Which is the degree of node </a:t>
            </a:r>
            <a:r>
              <a:rPr lang="hu-HU" sz="1600" i="1">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at current time, at time </a:t>
            </a:r>
            <a:r>
              <a:rPr lang="hu-HU" sz="1600" i="1">
                <a:latin typeface="Helvetica" pitchFamily="-84" charset="0"/>
                <a:ea typeface="Helvetica" pitchFamily="-84" charset="0"/>
                <a:cs typeface="Helvetica" pitchFamily="-84" charset="0"/>
              </a:rPr>
              <a:t>t=N</a:t>
            </a:r>
          </a:p>
        </p:txBody>
      </p:sp>
      <p:sp>
        <p:nvSpPr>
          <p:cNvPr id="59407" name="TextBox 28"/>
          <p:cNvSpPr txBox="1">
            <a:spLocks noChangeArrowheads="1"/>
          </p:cNvSpPr>
          <p:nvPr/>
        </p:nvSpPr>
        <p:spPr bwMode="auto">
          <a:xfrm>
            <a:off x="2060575" y="5322888"/>
            <a:ext cx="3378200" cy="230187"/>
          </a:xfrm>
          <a:prstGeom prst="rect">
            <a:avLst/>
          </a:prstGeom>
          <a:noFill/>
          <a:ln w="9525">
            <a:noFill/>
            <a:miter lim="800000"/>
            <a:headEnd/>
            <a:tailEnd/>
          </a:ln>
        </p:spPr>
        <p:txBody>
          <a:bodyPr wrap="none">
            <a:prstTxWarp prst="textNoShape">
              <a:avLst/>
            </a:prstTxWarp>
            <a:spAutoFit/>
          </a:bodyPr>
          <a:lstStyle/>
          <a:p>
            <a:r>
              <a:rPr lang="hu-HU" sz="900">
                <a:latin typeface="Helvetica" pitchFamily="-84" charset="0"/>
                <a:ea typeface="Helvetica" pitchFamily="-84" charset="0"/>
                <a:cs typeface="Helvetica" pitchFamily="-84" charset="0"/>
              </a:rPr>
              <a:t>There is a factor of two difference... Where does it come from?</a:t>
            </a:r>
          </a:p>
        </p:txBody>
      </p:sp>
      <p:graphicFrame>
        <p:nvGraphicFramePr>
          <p:cNvPr id="50185" name="Object 9"/>
          <p:cNvGraphicFramePr>
            <a:graphicFrameLocks noChangeAspect="1"/>
          </p:cNvGraphicFramePr>
          <p:nvPr/>
        </p:nvGraphicFramePr>
        <p:xfrm>
          <a:off x="268288" y="4856163"/>
          <a:ext cx="1558925" cy="557212"/>
        </p:xfrm>
        <a:graphic>
          <a:graphicData uri="http://schemas.openxmlformats.org/presentationml/2006/ole">
            <mc:AlternateContent xmlns:mc="http://schemas.openxmlformats.org/markup-compatibility/2006">
              <mc:Choice xmlns:v="urn:schemas-microsoft-com:vml" Requires="v">
                <p:oleObj name="Equation" r:id="rId17" imgW="889000" imgH="381000" progId="Equation.DSMT4">
                  <p:embed/>
                </p:oleObj>
              </mc:Choice>
              <mc:Fallback>
                <p:oleObj name="Equation" r:id="rId17" imgW="889000" imgH="381000" progId="Equation.DSMT4">
                  <p:embed/>
                  <p:pic>
                    <p:nvPicPr>
                      <p:cNvPr id="5018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288" y="4856163"/>
                        <a:ext cx="155892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5940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CLUSTERING COEFFICIENT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0" name="TextBox 19"/>
          <p:cNvSpPr txBox="1"/>
          <p:nvPr/>
        </p:nvSpPr>
        <p:spPr>
          <a:xfrm flipH="1">
            <a:off x="474130" y="3322105"/>
            <a:ext cx="567269" cy="307777"/>
          </a:xfrm>
          <a:prstGeom prst="rect">
            <a:avLst/>
          </a:prstGeom>
          <a:solidFill>
            <a:schemeClr val="bg1"/>
          </a:solidFill>
        </p:spPr>
        <p:txBody>
          <a:bodyPr wrap="square" rtlCol="0">
            <a:spAutoFit/>
          </a:bodyPr>
          <a:lstStyle/>
          <a:p>
            <a:r>
              <a:rPr lang="en-US" sz="1400" i="1" dirty="0"/>
              <a:t>(</a:t>
            </a:r>
            <a:r>
              <a:rPr lang="en-US" sz="1400" i="1" dirty="0">
                <a:latin typeface="Symbol" panose="05050102010706020507" pitchFamily="18" charset="2"/>
              </a:rPr>
              <a:t>D</a:t>
            </a:r>
            <a:r>
              <a:rPr lang="en-US" sz="1400" i="1" dirty="0"/>
              <a:t>) =</a:t>
            </a:r>
          </a:p>
        </p:txBody>
      </p:sp>
    </p:spTree>
    <p:extLst>
      <p:ext uri="{BB962C8B-B14F-4D97-AF65-F5344CB8AC3E}">
        <p14:creationId xmlns:p14="http://schemas.microsoft.com/office/powerpoint/2010/main" val="4748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1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50188" grpId="0"/>
      <p:bldP spid="50189" grpId="0"/>
      <p:bldP spid="501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5715000"/>
          </a:xfrm>
        </p:spPr>
        <p:txBody>
          <a:bodyPr/>
          <a:lstStyle/>
          <a:p>
            <a:pPr>
              <a:defRPr/>
            </a:pPr>
            <a:r>
              <a:rPr lang="en-US" sz="6000" b="1" dirty="0">
                <a:latin typeface="Helvetica"/>
                <a:ea typeface="+mj-ea"/>
                <a:cs typeface="Helvetica"/>
              </a:rPr>
              <a:t>Evolving network models</a:t>
            </a:r>
          </a:p>
        </p:txBody>
      </p:sp>
      <p:sp>
        <p:nvSpPr>
          <p:cNvPr id="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56580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3"/>
          <p:cNvSpPr txBox="1">
            <a:spLocks noChangeArrowheads="1"/>
          </p:cNvSpPr>
          <p:nvPr/>
        </p:nvSpPr>
        <p:spPr bwMode="auto">
          <a:xfrm>
            <a:off x="1035050" y="1225550"/>
            <a:ext cx="2492375" cy="965200"/>
          </a:xfrm>
          <a:prstGeom prst="rect">
            <a:avLst/>
          </a:prstGeom>
          <a:noFill/>
          <a:ln w="9525">
            <a:noFill/>
            <a:miter lim="800000"/>
            <a:headEnd/>
            <a:tailEnd/>
          </a:ln>
        </p:spPr>
        <p:txBody>
          <a:bodyPr wrap="none">
            <a:prstTxWarp prst="textNoShape">
              <a:avLst/>
            </a:prstTxWarp>
            <a:spAutoFit/>
          </a:bodyPr>
          <a:lstStyle/>
          <a:p>
            <a:pPr>
              <a:lnSpc>
                <a:spcPct val="120000"/>
              </a:lnSpc>
            </a:pPr>
            <a:endParaRPr lang="en-US" sz="2400"/>
          </a:p>
          <a:p>
            <a:pPr>
              <a:lnSpc>
                <a:spcPct val="120000"/>
              </a:lnSpc>
            </a:pPr>
            <a:r>
              <a:rPr lang="en-US" sz="2400"/>
              <a:t>					</a:t>
            </a:r>
          </a:p>
        </p:txBody>
      </p:sp>
      <p:sp>
        <p:nvSpPr>
          <p:cNvPr id="74757" name="Text Box 9"/>
          <p:cNvSpPr txBox="1">
            <a:spLocks noChangeArrowheads="1"/>
          </p:cNvSpPr>
          <p:nvPr/>
        </p:nvSpPr>
        <p:spPr bwMode="auto">
          <a:xfrm>
            <a:off x="469900" y="647700"/>
            <a:ext cx="7988300" cy="5336846"/>
          </a:xfrm>
          <a:prstGeom prst="rect">
            <a:avLst/>
          </a:prstGeom>
          <a:noFill/>
          <a:ln w="9525">
            <a:noFill/>
            <a:miter lim="800000"/>
            <a:headEnd/>
            <a:tailEnd/>
          </a:ln>
        </p:spPr>
        <p:txBody>
          <a:bodyPr>
            <a:prstTxWarp prst="textNoShape">
              <a:avLst/>
            </a:prstTxWarp>
            <a:spAutoFit/>
          </a:bodyPr>
          <a:lstStyle/>
          <a:p>
            <a:pPr>
              <a:lnSpc>
                <a:spcPct val="120000"/>
              </a:lnSpc>
            </a:pPr>
            <a:r>
              <a:rPr lang="en-US" b="1" dirty="0">
                <a:solidFill>
                  <a:srgbClr val="FF0000"/>
                </a:solidFill>
                <a:latin typeface="Helvetica" pitchFamily="-84" charset="0"/>
                <a:ea typeface="Helvetica" pitchFamily="-84" charset="0"/>
                <a:cs typeface="Helvetica" pitchFamily="-84" charset="0"/>
              </a:rPr>
              <a:t>The BA model is only a minimal model.</a:t>
            </a:r>
          </a:p>
          <a:p>
            <a:pPr>
              <a:lnSpc>
                <a:spcPct val="120000"/>
              </a:lnSpc>
            </a:pPr>
            <a:r>
              <a:rPr lang="en-US" dirty="0">
                <a:latin typeface="Helvetica" pitchFamily="-84" charset="0"/>
                <a:ea typeface="Helvetica" pitchFamily="-84" charset="0"/>
                <a:cs typeface="Helvetica" pitchFamily="-84" charset="0"/>
              </a:rPr>
              <a:t>Makes the simplest assumptions:</a:t>
            </a:r>
          </a:p>
          <a:p>
            <a:pPr>
              <a:lnSpc>
                <a:spcPct val="140000"/>
              </a:lnSpc>
              <a:buFontTx/>
              <a:buChar char="•"/>
            </a:pPr>
            <a:r>
              <a:rPr lang="en-US" dirty="0">
                <a:latin typeface="Helvetica" pitchFamily="-84" charset="0"/>
                <a:ea typeface="Helvetica" pitchFamily="-84" charset="0"/>
                <a:cs typeface="Helvetica" pitchFamily="-84" charset="0"/>
              </a:rPr>
              <a:t> linear growth</a:t>
            </a:r>
          </a:p>
          <a:p>
            <a:pPr>
              <a:lnSpc>
                <a:spcPct val="140000"/>
              </a:lnSpc>
              <a:buFontTx/>
              <a:buChar char="•"/>
            </a:pPr>
            <a:r>
              <a:rPr lang="en-US" dirty="0">
                <a:latin typeface="Helvetica" pitchFamily="-84" charset="0"/>
                <a:ea typeface="Helvetica" pitchFamily="-84" charset="0"/>
                <a:cs typeface="Helvetica" pitchFamily="-84" charset="0"/>
              </a:rPr>
              <a:t> linear preferential attachment</a:t>
            </a:r>
          </a:p>
          <a:p>
            <a:pPr>
              <a:lnSpc>
                <a:spcPct val="140000"/>
              </a:lnSpc>
              <a:buFontTx/>
              <a:buChar char="•"/>
            </a:pPr>
            <a:endParaRPr lang="en-US" dirty="0">
              <a:latin typeface="Helvetica" pitchFamily="-84" charset="0"/>
              <a:ea typeface="Helvetica" pitchFamily="-84" charset="0"/>
              <a:cs typeface="Helvetica" pitchFamily="-84" charset="0"/>
            </a:endParaRPr>
          </a:p>
          <a:p>
            <a:r>
              <a:rPr lang="en-US" b="1" u="sng" dirty="0">
                <a:solidFill>
                  <a:srgbClr val="FF0000"/>
                </a:solidFill>
                <a:latin typeface="Helvetica" pitchFamily="-84" charset="0"/>
                <a:ea typeface="Helvetica" pitchFamily="-84" charset="0"/>
                <a:cs typeface="Helvetica" pitchFamily="-84" charset="0"/>
              </a:rPr>
              <a:t>Does not capture</a:t>
            </a:r>
          </a:p>
          <a:p>
            <a:r>
              <a:rPr lang="en-US" dirty="0">
                <a:latin typeface="Helvetica" pitchFamily="-84" charset="0"/>
                <a:ea typeface="Helvetica" pitchFamily="-84" charset="0"/>
                <a:cs typeface="Helvetica" pitchFamily="-84" charset="0"/>
              </a:rPr>
              <a:t> 	variations in the shape of the degree distribution</a:t>
            </a:r>
          </a:p>
          <a:p>
            <a:r>
              <a:rPr lang="en-US" dirty="0">
                <a:latin typeface="Helvetica" pitchFamily="-84" charset="0"/>
                <a:ea typeface="Helvetica" pitchFamily="-84" charset="0"/>
                <a:cs typeface="Helvetica" pitchFamily="-84" charset="0"/>
              </a:rPr>
              <a:t>	variations in the degree  exponent</a:t>
            </a:r>
          </a:p>
          <a:p>
            <a:r>
              <a:rPr lang="en-US" dirty="0">
                <a:latin typeface="Helvetica" pitchFamily="-84" charset="0"/>
                <a:ea typeface="Helvetica" pitchFamily="-84" charset="0"/>
                <a:cs typeface="Helvetica" pitchFamily="-84" charset="0"/>
              </a:rPr>
              <a:t>	the size-independent clustering coefficient</a:t>
            </a:r>
          </a:p>
          <a:p>
            <a:endParaRPr lang="en-US" dirty="0">
              <a:solidFill>
                <a:srgbClr val="FF0000"/>
              </a:solidFill>
              <a:latin typeface="Helvetica" pitchFamily="-84" charset="0"/>
              <a:ea typeface="Helvetica" pitchFamily="-84" charset="0"/>
              <a:cs typeface="Helvetica" pitchFamily="-84" charset="0"/>
            </a:endParaRPr>
          </a:p>
          <a:p>
            <a:r>
              <a:rPr lang="en-US" b="1" u="sng" dirty="0">
                <a:solidFill>
                  <a:srgbClr val="FF0000"/>
                </a:solidFill>
                <a:latin typeface="Helvetica" pitchFamily="-84" charset="0"/>
                <a:ea typeface="Helvetica" pitchFamily="-84" charset="0"/>
                <a:cs typeface="Helvetica" pitchFamily="-84" charset="0"/>
              </a:rPr>
              <a:t>Hypothesis</a:t>
            </a:r>
            <a:r>
              <a:rPr lang="en-US" dirty="0">
                <a:solidFill>
                  <a:srgbClr val="FF0000"/>
                </a:solidFill>
                <a:latin typeface="Helvetica" pitchFamily="-84" charset="0"/>
                <a:ea typeface="Helvetica" pitchFamily="-84" charset="0"/>
                <a:cs typeface="Helvetica" pitchFamily="-84" charset="0"/>
              </a:rPr>
              <a:t>: </a:t>
            </a:r>
          </a:p>
          <a:p>
            <a:r>
              <a:rPr lang="en-US" dirty="0">
                <a:solidFill>
                  <a:srgbClr val="FF0000"/>
                </a:solidFill>
                <a:latin typeface="Helvetica" pitchFamily="-84" charset="0"/>
                <a:ea typeface="Helvetica" pitchFamily="-84" charset="0"/>
                <a:cs typeface="Helvetica" pitchFamily="-84" charset="0"/>
              </a:rPr>
              <a:t>The BA model can be adapted to describe most features of real networks. </a:t>
            </a:r>
          </a:p>
          <a:p>
            <a:endParaRPr lang="en-US" dirty="0">
              <a:latin typeface="Helvetica" pitchFamily="-84" charset="0"/>
              <a:ea typeface="Helvetica" pitchFamily="-84" charset="0"/>
              <a:cs typeface="Helvetica" pitchFamily="-84" charset="0"/>
            </a:endParaRPr>
          </a:p>
          <a:p>
            <a:r>
              <a:rPr lang="en-US" dirty="0">
                <a:latin typeface="Helvetica" pitchFamily="-84" charset="0"/>
                <a:ea typeface="Helvetica" pitchFamily="-84" charset="0"/>
                <a:cs typeface="Helvetica" pitchFamily="-84" charset="0"/>
              </a:rPr>
              <a:t>We need to incorporate mechanisms that are known to take place in real networks: addition of links without new nodes, link rewiring,  link removal; node removal, constraints or optimization</a:t>
            </a:r>
          </a:p>
          <a:p>
            <a:pPr lvl="4">
              <a:buFontTx/>
              <a:buChar char="•"/>
            </a:pPr>
            <a:endParaRPr lang="en-US" sz="2400" dirty="0">
              <a:latin typeface="Helvetica" pitchFamily="-84" charset="0"/>
              <a:ea typeface="Helvetica" pitchFamily="-84" charset="0"/>
              <a:cs typeface="Helvetica" pitchFamily="-84" charset="0"/>
            </a:endParaRPr>
          </a:p>
        </p:txBody>
      </p:sp>
      <p:graphicFrame>
        <p:nvGraphicFramePr>
          <p:cNvPr id="74754" name="Object 1024"/>
          <p:cNvGraphicFramePr>
            <a:graphicFrameLocks noChangeAspect="1"/>
          </p:cNvGraphicFramePr>
          <p:nvPr/>
        </p:nvGraphicFramePr>
        <p:xfrm>
          <a:off x="6365875" y="1397000"/>
          <a:ext cx="1301750" cy="449263"/>
        </p:xfrm>
        <a:graphic>
          <a:graphicData uri="http://schemas.openxmlformats.org/presentationml/2006/ole">
            <mc:AlternateContent xmlns:mc="http://schemas.openxmlformats.org/markup-compatibility/2006">
              <mc:Choice xmlns:v="urn:schemas-microsoft-com:vml" Requires="v">
                <p:oleObj name="Equation" r:id="rId3" imgW="609480" imgH="253800" progId="Equation.3">
                  <p:embed/>
                </p:oleObj>
              </mc:Choice>
              <mc:Fallback>
                <p:oleObj name="Equation" r:id="rId3" imgW="609480" imgH="253800" progId="Equation.3">
                  <p:embed/>
                  <p:pic>
                    <p:nvPicPr>
                      <p:cNvPr id="7475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5" y="1397000"/>
                        <a:ext cx="13017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1025"/>
          <p:cNvGraphicFramePr>
            <a:graphicFrameLocks noChangeAspect="1"/>
          </p:cNvGraphicFramePr>
          <p:nvPr/>
        </p:nvGraphicFramePr>
        <p:xfrm>
          <a:off x="6169025" y="1804988"/>
          <a:ext cx="1511300" cy="411162"/>
        </p:xfrm>
        <a:graphic>
          <a:graphicData uri="http://schemas.openxmlformats.org/presentationml/2006/ole">
            <mc:AlternateContent xmlns:mc="http://schemas.openxmlformats.org/markup-compatibility/2006">
              <mc:Choice xmlns:v="urn:schemas-microsoft-com:vml" Requires="v">
                <p:oleObj name="Equation" r:id="rId5" imgW="698400" imgH="228600" progId="Equation.3">
                  <p:embed/>
                </p:oleObj>
              </mc:Choice>
              <mc:Fallback>
                <p:oleObj name="Equation" r:id="rId5" imgW="698400" imgH="228600" progId="Equation.3">
                  <p:embed/>
                  <p:pic>
                    <p:nvPicPr>
                      <p:cNvPr id="74755"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1804988"/>
                        <a:ext cx="15113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EVOLVING NETWORK MODELS</a:t>
            </a:r>
          </a:p>
        </p:txBody>
      </p:sp>
      <p:sp>
        <p:nvSpPr>
          <p:cNvPr id="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66820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 y="120650"/>
            <a:ext cx="9512300" cy="952500"/>
          </a:xfrm>
        </p:spPr>
        <p:txBody>
          <a:bodyPr/>
          <a:lstStyle/>
          <a:p>
            <a:pPr algn="l">
              <a:defRPr/>
            </a:pPr>
            <a:br>
              <a:rPr lang="en-US" sz="1800">
                <a:latin typeface="Helvetica" charset="0"/>
                <a:ea typeface="Helvetica" charset="0"/>
                <a:cs typeface="Helvetica" charset="0"/>
              </a:rPr>
            </a:br>
            <a:r>
              <a:rPr lang="en-US" sz="1800">
                <a:latin typeface="Helvetica" charset="0"/>
                <a:ea typeface="Helvetica" charset="0"/>
                <a:cs typeface="Helvetica" charset="0"/>
              </a:rPr>
              <a:t>(the simplest way to change the degree exponent) </a:t>
            </a:r>
            <a:endParaRPr lang="en-US" sz="1800">
              <a:effectLst>
                <a:outerShdw blurRad="38100" dist="38100" dir="2700000" algn="tl">
                  <a:srgbClr val="DDDDDD"/>
                </a:outerShdw>
              </a:effectLst>
              <a:latin typeface="Helvetica" charset="0"/>
              <a:ea typeface="Helvetica" charset="0"/>
              <a:cs typeface="Helvetica" charset="0"/>
            </a:endParaRPr>
          </a:p>
        </p:txBody>
      </p:sp>
      <p:sp>
        <p:nvSpPr>
          <p:cNvPr id="75786" name="Text Box 3"/>
          <p:cNvSpPr txBox="1">
            <a:spLocks noChangeArrowheads="1"/>
          </p:cNvSpPr>
          <p:nvPr/>
        </p:nvSpPr>
        <p:spPr bwMode="auto">
          <a:xfrm>
            <a:off x="1162050" y="946150"/>
            <a:ext cx="2492375" cy="965200"/>
          </a:xfrm>
          <a:prstGeom prst="rect">
            <a:avLst/>
          </a:prstGeom>
          <a:noFill/>
          <a:ln w="9525">
            <a:noFill/>
            <a:miter lim="800000"/>
            <a:headEnd/>
            <a:tailEnd/>
          </a:ln>
        </p:spPr>
        <p:txBody>
          <a:bodyPr wrap="none">
            <a:prstTxWarp prst="textNoShape">
              <a:avLst/>
            </a:prstTxWarp>
            <a:spAutoFit/>
          </a:bodyPr>
          <a:lstStyle/>
          <a:p>
            <a:pPr>
              <a:lnSpc>
                <a:spcPct val="120000"/>
              </a:lnSpc>
            </a:pPr>
            <a:endParaRPr lang="en-US" sz="2400"/>
          </a:p>
          <a:p>
            <a:pPr>
              <a:lnSpc>
                <a:spcPct val="120000"/>
              </a:lnSpc>
            </a:pPr>
            <a:r>
              <a:rPr lang="en-US" sz="2400"/>
              <a:t>					</a:t>
            </a:r>
          </a:p>
        </p:txBody>
      </p:sp>
      <p:sp>
        <p:nvSpPr>
          <p:cNvPr id="66571" name="AutoShape 12"/>
          <p:cNvSpPr>
            <a:spLocks noChangeArrowheads="1"/>
          </p:cNvSpPr>
          <p:nvPr/>
        </p:nvSpPr>
        <p:spPr bwMode="auto">
          <a:xfrm>
            <a:off x="3048000" y="5030788"/>
            <a:ext cx="366713" cy="733425"/>
          </a:xfrm>
          <a:prstGeom prst="triangle">
            <a:avLst>
              <a:gd name="adj" fmla="val 50000"/>
            </a:avLst>
          </a:prstGeom>
          <a:noFill/>
          <a:ln w="9525">
            <a:noFill/>
            <a:miter lim="800000"/>
            <a:headEnd/>
            <a:tailEnd/>
          </a:ln>
        </p:spPr>
        <p:txBody>
          <a:bodyPr wrap="none" anchor="ctr">
            <a:prstTxWarp prst="textNoShape">
              <a:avLst/>
            </a:prstTxWarp>
            <a:spAutoFit/>
          </a:bodyPr>
          <a:lstStyle/>
          <a:p>
            <a:endParaRPr lang="hu-HU"/>
          </a:p>
        </p:txBody>
      </p:sp>
      <p:pic>
        <p:nvPicPr>
          <p:cNvPr id="75788" name="Picture 15" descr="directed"/>
          <p:cNvPicPr>
            <a:picLocks noChangeAspect="1" noChangeArrowheads="1"/>
          </p:cNvPicPr>
          <p:nvPr/>
        </p:nvPicPr>
        <p:blipFill>
          <a:blip r:embed="rId3"/>
          <a:srcRect/>
          <a:stretch>
            <a:fillRect/>
          </a:stretch>
        </p:blipFill>
        <p:spPr bwMode="auto">
          <a:xfrm>
            <a:off x="571500" y="1136650"/>
            <a:ext cx="5029200" cy="1514475"/>
          </a:xfrm>
          <a:prstGeom prst="rect">
            <a:avLst/>
          </a:prstGeom>
          <a:noFill/>
          <a:ln w="9525">
            <a:noFill/>
            <a:miter lim="800000"/>
            <a:headEnd/>
            <a:tailEnd/>
          </a:ln>
        </p:spPr>
      </p:pic>
      <p:graphicFrame>
        <p:nvGraphicFramePr>
          <p:cNvPr id="66562" name="Object 20"/>
          <p:cNvGraphicFramePr>
            <a:graphicFrameLocks noChangeAspect="1"/>
          </p:cNvGraphicFramePr>
          <p:nvPr/>
        </p:nvGraphicFramePr>
        <p:xfrm>
          <a:off x="3557588" y="3976688"/>
          <a:ext cx="1981200" cy="512762"/>
        </p:xfrm>
        <a:graphic>
          <a:graphicData uri="http://schemas.openxmlformats.org/presentationml/2006/ole">
            <mc:AlternateContent xmlns:mc="http://schemas.openxmlformats.org/markup-compatibility/2006">
              <mc:Choice xmlns:v="urn:schemas-microsoft-com:vml" Requires="v">
                <p:oleObj name="Equation" r:id="rId4" imgW="774360" imgH="241200" progId="Equation.3">
                  <p:embed/>
                </p:oleObj>
              </mc:Choice>
              <mc:Fallback>
                <p:oleObj name="Equation" r:id="rId4" imgW="774360" imgH="241200" progId="Equation.3">
                  <p:embed/>
                  <p:pic>
                    <p:nvPicPr>
                      <p:cNvPr id="66562"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3976688"/>
                        <a:ext cx="19812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5"/>
          <p:cNvGraphicFramePr>
            <a:graphicFrameLocks noChangeAspect="1"/>
          </p:cNvGraphicFramePr>
          <p:nvPr/>
        </p:nvGraphicFramePr>
        <p:xfrm>
          <a:off x="127000" y="2881313"/>
          <a:ext cx="3689350" cy="842962"/>
        </p:xfrm>
        <a:graphic>
          <a:graphicData uri="http://schemas.openxmlformats.org/presentationml/2006/ole">
            <mc:AlternateContent xmlns:mc="http://schemas.openxmlformats.org/markup-compatibility/2006">
              <mc:Choice xmlns:v="urn:schemas-microsoft-com:vml" Requires="v">
                <p:oleObj name="Equation" r:id="rId6" imgW="1714500" imgH="469900" progId="Equation.3">
                  <p:embed/>
                </p:oleObj>
              </mc:Choice>
              <mc:Fallback>
                <p:oleObj name="Equation" r:id="rId6" imgW="1714500" imgH="469900" progId="Equation.3">
                  <p:embed/>
                  <p:pic>
                    <p:nvPicPr>
                      <p:cNvPr id="6656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 y="2881313"/>
                        <a:ext cx="368935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4" name="Object 6"/>
          <p:cNvGraphicFramePr>
            <a:graphicFrameLocks noChangeAspect="1"/>
          </p:cNvGraphicFramePr>
          <p:nvPr/>
        </p:nvGraphicFramePr>
        <p:xfrm>
          <a:off x="571500" y="3862388"/>
          <a:ext cx="1533525" cy="706437"/>
        </p:xfrm>
        <a:graphic>
          <a:graphicData uri="http://schemas.openxmlformats.org/presentationml/2006/ole">
            <mc:AlternateContent xmlns:mc="http://schemas.openxmlformats.org/markup-compatibility/2006">
              <mc:Choice xmlns:v="urn:schemas-microsoft-com:vml" Requires="v">
                <p:oleObj name="Equation" r:id="rId8" imgW="711200" imgH="393700" progId="Equation.3">
                  <p:embed/>
                </p:oleObj>
              </mc:Choice>
              <mc:Fallback>
                <p:oleObj name="Equation" r:id="rId8" imgW="711200" imgH="393700" progId="Equation.3">
                  <p:embed/>
                  <p:pic>
                    <p:nvPicPr>
                      <p:cNvPr id="6656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3862388"/>
                        <a:ext cx="1533525"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6" name="TextBox 35"/>
          <p:cNvSpPr txBox="1">
            <a:spLocks noChangeArrowheads="1"/>
          </p:cNvSpPr>
          <p:nvPr/>
        </p:nvSpPr>
        <p:spPr bwMode="auto">
          <a:xfrm>
            <a:off x="3343275" y="2881313"/>
            <a:ext cx="620713" cy="661987"/>
          </a:xfrm>
          <a:prstGeom prst="rect">
            <a:avLst/>
          </a:prstGeom>
          <a:solidFill>
            <a:srgbClr val="FF6600">
              <a:alpha val="30196"/>
            </a:srgbClr>
          </a:solidFill>
          <a:ln w="9525">
            <a:noFill/>
            <a:miter lim="800000"/>
            <a:headEnd/>
            <a:tailEnd/>
          </a:ln>
        </p:spPr>
        <p:txBody>
          <a:bodyPr>
            <a:prstTxWarp prst="textNoShape">
              <a:avLst/>
            </a:prstTxWarp>
            <a:spAutoFit/>
          </a:bodyPr>
          <a:lstStyle/>
          <a:p>
            <a:endParaRPr lang="hu-HU"/>
          </a:p>
        </p:txBody>
      </p:sp>
      <p:sp>
        <p:nvSpPr>
          <p:cNvPr id="66577" name="TextBox 36"/>
          <p:cNvSpPr txBox="1">
            <a:spLocks noChangeArrowheads="1"/>
          </p:cNvSpPr>
          <p:nvPr/>
        </p:nvSpPr>
        <p:spPr bwMode="auto">
          <a:xfrm>
            <a:off x="4360863" y="2814638"/>
            <a:ext cx="2595562"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Undirected BA network:</a:t>
            </a:r>
          </a:p>
        </p:txBody>
      </p:sp>
      <p:sp>
        <p:nvSpPr>
          <p:cNvPr id="66578" name="TextBox 37"/>
          <p:cNvSpPr txBox="1">
            <a:spLocks noChangeArrowheads="1"/>
          </p:cNvSpPr>
          <p:nvPr/>
        </p:nvSpPr>
        <p:spPr bwMode="auto">
          <a:xfrm>
            <a:off x="4387850" y="3275013"/>
            <a:ext cx="2339975"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Directed BA network:</a:t>
            </a:r>
          </a:p>
        </p:txBody>
      </p:sp>
      <p:graphicFrame>
        <p:nvGraphicFramePr>
          <p:cNvPr id="66567" name="Object 7"/>
          <p:cNvGraphicFramePr>
            <a:graphicFrameLocks noChangeAspect="1"/>
          </p:cNvGraphicFramePr>
          <p:nvPr/>
        </p:nvGraphicFramePr>
        <p:xfrm>
          <a:off x="6956425" y="2814638"/>
          <a:ext cx="1222375" cy="433387"/>
        </p:xfrm>
        <a:graphic>
          <a:graphicData uri="http://schemas.openxmlformats.org/presentationml/2006/ole">
            <mc:AlternateContent xmlns:mc="http://schemas.openxmlformats.org/markup-compatibility/2006">
              <mc:Choice xmlns:v="urn:schemas-microsoft-com:vml" Requires="v">
                <p:oleObj name="Equation" r:id="rId10" imgW="685800" imgH="292100" progId="Equation.3">
                  <p:embed/>
                </p:oleObj>
              </mc:Choice>
              <mc:Fallback>
                <p:oleObj name="Equation" r:id="rId10" imgW="685800" imgH="292100" progId="Equation.3">
                  <p:embed/>
                  <p:pic>
                    <p:nvPicPr>
                      <p:cNvPr id="6656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6425" y="2814638"/>
                        <a:ext cx="12223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8" name="Object 8"/>
          <p:cNvGraphicFramePr>
            <a:graphicFrameLocks noChangeAspect="1"/>
          </p:cNvGraphicFramePr>
          <p:nvPr/>
        </p:nvGraphicFramePr>
        <p:xfrm>
          <a:off x="7035800" y="3262313"/>
          <a:ext cx="1087438" cy="433387"/>
        </p:xfrm>
        <a:graphic>
          <a:graphicData uri="http://schemas.openxmlformats.org/presentationml/2006/ole">
            <mc:AlternateContent xmlns:mc="http://schemas.openxmlformats.org/markup-compatibility/2006">
              <mc:Choice xmlns:v="urn:schemas-microsoft-com:vml" Requires="v">
                <p:oleObj name="Equation" r:id="rId12" imgW="609600" imgH="292100" progId="Equation.3">
                  <p:embed/>
                </p:oleObj>
              </mc:Choice>
              <mc:Fallback>
                <p:oleObj name="Equation" r:id="rId12" imgW="609600" imgH="292100" progId="Equation.3">
                  <p:embed/>
                  <p:pic>
                    <p:nvPicPr>
                      <p:cNvPr id="66568"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800" y="3262313"/>
                        <a:ext cx="1087438"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9" name="TextBox 11"/>
          <p:cNvSpPr txBox="1">
            <a:spLocks noChangeArrowheads="1"/>
          </p:cNvSpPr>
          <p:nvPr/>
        </p:nvSpPr>
        <p:spPr bwMode="auto">
          <a:xfrm>
            <a:off x="331788" y="4714875"/>
            <a:ext cx="2762250"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β=1: dynamical exponent</a:t>
            </a:r>
          </a:p>
        </p:txBody>
      </p:sp>
      <p:sp>
        <p:nvSpPr>
          <p:cNvPr id="66580" name="TextBox 12"/>
          <p:cNvSpPr txBox="1">
            <a:spLocks noChangeArrowheads="1"/>
          </p:cNvSpPr>
          <p:nvPr/>
        </p:nvSpPr>
        <p:spPr bwMode="auto">
          <a:xfrm>
            <a:off x="3497263" y="4714875"/>
            <a:ext cx="4338637"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γ</a:t>
            </a:r>
            <a:r>
              <a:rPr lang="hu-HU" baseline="-25000">
                <a:latin typeface="Helvetica" pitchFamily="-84" charset="0"/>
                <a:ea typeface="Helvetica" pitchFamily="-84" charset="0"/>
                <a:cs typeface="Helvetica" pitchFamily="-84" charset="0"/>
              </a:rPr>
              <a:t>in</a:t>
            </a:r>
            <a:r>
              <a:rPr lang="hu-HU">
                <a:latin typeface="Helvetica" pitchFamily="-84" charset="0"/>
                <a:ea typeface="Helvetica" pitchFamily="-84" charset="0"/>
                <a:cs typeface="Helvetica" pitchFamily="-84" charset="0"/>
              </a:rPr>
              <a:t>=2: degree exponent; P(k</a:t>
            </a:r>
            <a:r>
              <a:rPr lang="hu-HU" baseline="-25000">
                <a:latin typeface="Helvetica" pitchFamily="-84" charset="0"/>
                <a:ea typeface="Helvetica" pitchFamily="-84" charset="0"/>
                <a:cs typeface="Helvetica" pitchFamily="-84" charset="0"/>
              </a:rPr>
              <a:t>out</a:t>
            </a:r>
            <a:r>
              <a:rPr lang="hu-HU">
                <a:latin typeface="Helvetica" pitchFamily="-84" charset="0"/>
                <a:ea typeface="Helvetica" pitchFamily="-84" charset="0"/>
                <a:cs typeface="Helvetica" pitchFamily="-84" charset="0"/>
              </a:rPr>
              <a:t>)=δ(k</a:t>
            </a:r>
            <a:r>
              <a:rPr lang="hu-HU" baseline="-25000">
                <a:latin typeface="Helvetica" pitchFamily="-84" charset="0"/>
                <a:ea typeface="Helvetica" pitchFamily="-84" charset="0"/>
                <a:cs typeface="Helvetica" pitchFamily="-84" charset="0"/>
              </a:rPr>
              <a:t>out</a:t>
            </a:r>
            <a:r>
              <a:rPr lang="hu-HU">
                <a:latin typeface="Helvetica" pitchFamily="-84" charset="0"/>
                <a:ea typeface="Helvetica" pitchFamily="-84" charset="0"/>
                <a:cs typeface="Helvetica" pitchFamily="-84" charset="0"/>
              </a:rPr>
              <a:t>-m)</a:t>
            </a:r>
          </a:p>
        </p:txBody>
      </p:sp>
      <p:sp>
        <p:nvSpPr>
          <p:cNvPr id="66581" name="Rectangle 42"/>
          <p:cNvSpPr>
            <a:spLocks noChangeArrowheads="1"/>
          </p:cNvSpPr>
          <p:nvPr/>
        </p:nvSpPr>
        <p:spPr bwMode="auto">
          <a:xfrm>
            <a:off x="355600" y="5078413"/>
            <a:ext cx="3886200" cy="369887"/>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Undirected BA:    β=1/2;           γ=3 </a:t>
            </a:r>
          </a:p>
        </p:txBody>
      </p:sp>
      <p:sp>
        <p:nvSpPr>
          <p:cNvPr id="7579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BA ALGORITHM WITH DIRECTED EDGES</a:t>
            </a:r>
          </a:p>
        </p:txBody>
      </p:sp>
      <p:sp>
        <p:nvSpPr>
          <p:cNvPr id="2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5907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5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5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65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5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P spid="66576" grpId="0" animBg="1"/>
      <p:bldP spid="66577" grpId="0"/>
      <p:bldP spid="66578" grpId="0"/>
      <p:bldP spid="66579" grpId="0"/>
      <p:bldP spid="66580" grpId="0"/>
      <p:bldP spid="665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6"/>
          <p:cNvSpPr txBox="1">
            <a:spLocks noChangeArrowheads="1"/>
          </p:cNvSpPr>
          <p:nvPr/>
        </p:nvSpPr>
        <p:spPr bwMode="auto">
          <a:xfrm>
            <a:off x="5816600" y="836613"/>
            <a:ext cx="1852613" cy="369887"/>
          </a:xfrm>
          <a:prstGeom prst="rect">
            <a:avLst/>
          </a:prstGeom>
          <a:solidFill>
            <a:srgbClr val="99CC00">
              <a:alpha val="50195"/>
            </a:srgbClr>
          </a:solidFill>
          <a:ln w="9525">
            <a:solidFill>
              <a:schemeClr val="tx1"/>
            </a:solidFill>
            <a:miter lim="800000"/>
            <a:headEnd/>
            <a:tailEnd/>
          </a:ln>
        </p:spPr>
        <p:txBody>
          <a:bodyPr wrap="none">
            <a:prstTxWarp prst="textNoShape">
              <a:avLst/>
            </a:prstTxWarp>
            <a:spAutoFit/>
          </a:bodyPr>
          <a:lstStyle/>
          <a:p>
            <a:r>
              <a:rPr lang="en-US" altLang="ko-KR"/>
              <a:t>Extended Model</a:t>
            </a:r>
          </a:p>
        </p:txBody>
      </p:sp>
      <p:sp>
        <p:nvSpPr>
          <p:cNvPr id="67591" name="Text Box 9"/>
          <p:cNvSpPr txBox="1">
            <a:spLocks noChangeArrowheads="1"/>
          </p:cNvSpPr>
          <p:nvPr/>
        </p:nvSpPr>
        <p:spPr bwMode="auto">
          <a:xfrm>
            <a:off x="5600700" y="1244600"/>
            <a:ext cx="3352800" cy="923925"/>
          </a:xfrm>
          <a:prstGeom prst="rect">
            <a:avLst/>
          </a:prstGeom>
          <a:noFill/>
          <a:ln w="12700">
            <a:noFill/>
            <a:miter lim="800000"/>
            <a:headEnd/>
            <a:tailEnd/>
          </a:ln>
        </p:spPr>
        <p:txBody>
          <a:bodyPr>
            <a:prstTxWarp prst="textNoShape">
              <a:avLst/>
            </a:prstTxWarp>
            <a:spAutoFit/>
          </a:bodyPr>
          <a:lstStyle/>
          <a:p>
            <a:pPr>
              <a:buFontTx/>
              <a:buChar char="•"/>
            </a:pPr>
            <a:r>
              <a:rPr lang="ko-KR" altLang="en-US">
                <a:latin typeface="Helvetica" pitchFamily="-84" charset="0"/>
                <a:ea typeface="Helvetica" pitchFamily="-84" charset="0"/>
                <a:cs typeface="Helvetica" pitchFamily="-84" charset="0"/>
              </a:rPr>
              <a:t> </a:t>
            </a:r>
            <a:r>
              <a:rPr lang="en-US" altLang="ko-KR">
                <a:latin typeface="Helvetica" pitchFamily="-84" charset="0"/>
                <a:ea typeface="Helvetica" pitchFamily="-84" charset="0"/>
                <a:cs typeface="Helvetica" pitchFamily="-84" charset="0"/>
              </a:rPr>
              <a:t>prob. p : internal links</a:t>
            </a:r>
          </a:p>
          <a:p>
            <a:pPr>
              <a:buFontTx/>
              <a:buChar char="•"/>
            </a:pPr>
            <a:r>
              <a:rPr lang="en-US" altLang="ko-KR">
                <a:latin typeface="Helvetica" pitchFamily="-84" charset="0"/>
                <a:ea typeface="Helvetica" pitchFamily="-84" charset="0"/>
                <a:cs typeface="Helvetica" pitchFamily="-84" charset="0"/>
              </a:rPr>
              <a:t> prob. q : link deletion</a:t>
            </a:r>
          </a:p>
          <a:p>
            <a:pPr>
              <a:buFontTx/>
              <a:buChar char="•"/>
            </a:pPr>
            <a:r>
              <a:rPr lang="en-US" altLang="ko-KR">
                <a:latin typeface="Helvetica" pitchFamily="-84" charset="0"/>
                <a:ea typeface="Helvetica" pitchFamily="-84" charset="0"/>
                <a:cs typeface="Helvetica" pitchFamily="-84" charset="0"/>
              </a:rPr>
              <a:t> prob. 1-p-q : add node</a:t>
            </a:r>
          </a:p>
        </p:txBody>
      </p:sp>
      <p:pic>
        <p:nvPicPr>
          <p:cNvPr id="67592" name="Picture 10" descr="fig1"/>
          <p:cNvPicPr>
            <a:picLocks noChangeAspect="1" noChangeArrowheads="1"/>
          </p:cNvPicPr>
          <p:nvPr/>
        </p:nvPicPr>
        <p:blipFill>
          <a:blip r:embed="rId3"/>
          <a:srcRect/>
          <a:stretch>
            <a:fillRect/>
          </a:stretch>
        </p:blipFill>
        <p:spPr bwMode="auto">
          <a:xfrm>
            <a:off x="-12700" y="393700"/>
            <a:ext cx="4862513" cy="5321300"/>
          </a:xfrm>
          <a:prstGeom prst="rect">
            <a:avLst/>
          </a:prstGeom>
          <a:noFill/>
          <a:ln w="9525">
            <a:noFill/>
            <a:miter lim="800000"/>
            <a:headEnd/>
            <a:tailEnd/>
          </a:ln>
        </p:spPr>
      </p:pic>
      <p:sp>
        <p:nvSpPr>
          <p:cNvPr id="76806"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EXTENDED MODEL: Other ways to change the exponent</a:t>
            </a:r>
          </a:p>
        </p:txBody>
      </p:sp>
      <p:sp>
        <p:nvSpPr>
          <p:cNvPr id="76807" name="Rectangle 10"/>
          <p:cNvSpPr>
            <a:spLocks noChangeArrowheads="1"/>
          </p:cNvSpPr>
          <p:nvPr/>
        </p:nvSpPr>
        <p:spPr bwMode="auto">
          <a:xfrm>
            <a:off x="4849813" y="3133725"/>
            <a:ext cx="4217987" cy="1077913"/>
          </a:xfrm>
          <a:prstGeom prst="rect">
            <a:avLst/>
          </a:prstGeom>
          <a:noFill/>
          <a:ln w="9525">
            <a:noFill/>
            <a:miter lim="800000"/>
            <a:headEnd/>
            <a:tailEnd/>
          </a:ln>
        </p:spPr>
        <p:txBody>
          <a:bodyPr>
            <a:prstTxWarp prst="textNoShape">
              <a:avLst/>
            </a:prstTxWarp>
            <a:spAutoFit/>
          </a:bodyPr>
          <a:lstStyle/>
          <a:p>
            <a:r>
              <a:rPr lang="en-US" altLang="ko-KR" sz="2800">
                <a:solidFill>
                  <a:srgbClr val="000000"/>
                </a:solidFill>
              </a:rPr>
              <a:t>P(k) ~ (k+</a:t>
            </a:r>
            <a:r>
              <a:rPr lang="en-US" altLang="ko-KR" sz="2800">
                <a:solidFill>
                  <a:srgbClr val="000000"/>
                </a:solidFill>
                <a:sym typeface="Symbol" pitchFamily="-84" charset="2"/>
              </a:rPr>
              <a:t>(p,q,m))</a:t>
            </a:r>
            <a:r>
              <a:rPr lang="en-US" altLang="ko-KR" sz="2800" baseline="30000">
                <a:solidFill>
                  <a:srgbClr val="000000"/>
                </a:solidFill>
                <a:sym typeface="Symbol" pitchFamily="-84" charset="2"/>
              </a:rPr>
              <a:t>-(p,q,m)</a:t>
            </a:r>
            <a:r>
              <a:rPr lang="en-US" altLang="ko-KR" sz="2800">
                <a:solidFill>
                  <a:srgbClr val="000000"/>
                </a:solidFill>
                <a:sym typeface="Symbol" pitchFamily="-84" charset="2"/>
              </a:rPr>
              <a:t> </a:t>
            </a:r>
          </a:p>
          <a:p>
            <a:endParaRPr lang="en-US" altLang="ko-KR">
              <a:solidFill>
                <a:srgbClr val="000000"/>
              </a:solidFill>
              <a:sym typeface="Symbol" pitchFamily="-84" charset="2"/>
            </a:endParaRPr>
          </a:p>
          <a:p>
            <a:r>
              <a:rPr lang="en-US" altLang="ko-KR">
                <a:solidFill>
                  <a:srgbClr val="000000"/>
                </a:solidFill>
                <a:sym typeface="Symbol" pitchFamily="-84" charset="2"/>
              </a:rPr>
              <a:t>       [1,)</a:t>
            </a:r>
            <a:endParaRPr lang="en-US" altLang="ko-KR">
              <a:solidFill>
                <a:srgbClr val="000000"/>
              </a:solidFill>
            </a:endParaRPr>
          </a:p>
        </p:txBody>
      </p:sp>
      <p:sp>
        <p:nvSpPr>
          <p:cNvPr id="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45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2"/>
          <p:cNvSpPr txBox="1">
            <a:spLocks noChangeArrowheads="1"/>
          </p:cNvSpPr>
          <p:nvPr/>
        </p:nvSpPr>
        <p:spPr bwMode="auto">
          <a:xfrm>
            <a:off x="427038" y="611188"/>
            <a:ext cx="6608762" cy="5078412"/>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a:latin typeface="Helvetica" pitchFamily="-84" charset="0"/>
                <a:ea typeface="Helvetica" pitchFamily="-84" charset="0"/>
                <a:cs typeface="Helvetica" pitchFamily="-84" charset="0"/>
              </a:rPr>
              <a:t>Copying mechanism</a:t>
            </a:r>
          </a:p>
          <a:p>
            <a:pPr marL="914400" lvl="1" indent="-457200"/>
            <a:r>
              <a:rPr lang="en-US">
                <a:latin typeface="Helvetica" pitchFamily="-84" charset="0"/>
                <a:ea typeface="Helvetica" pitchFamily="-84" charset="0"/>
                <a:cs typeface="Helvetica" pitchFamily="-84" charset="0"/>
              </a:rPr>
              <a:t>	directed network</a:t>
            </a:r>
          </a:p>
          <a:p>
            <a:pPr marL="1371600" lvl="2" indent="-457200"/>
            <a:r>
              <a:rPr lang="en-US">
                <a:latin typeface="Helvetica" pitchFamily="-84" charset="0"/>
                <a:ea typeface="Helvetica" pitchFamily="-84" charset="0"/>
                <a:cs typeface="Helvetica" pitchFamily="-84" charset="0"/>
              </a:rPr>
              <a:t>select a node and an edge of this node</a:t>
            </a:r>
          </a:p>
          <a:p>
            <a:pPr marL="1371600" lvl="2" indent="-457200"/>
            <a:r>
              <a:rPr lang="en-US">
                <a:latin typeface="Helvetica" pitchFamily="-84" charset="0"/>
                <a:ea typeface="Helvetica" pitchFamily="-84" charset="0"/>
                <a:cs typeface="Helvetica" pitchFamily="-84" charset="0"/>
              </a:rPr>
              <a:t>attach to the endpoint of this edge</a:t>
            </a:r>
          </a:p>
          <a:p>
            <a:pPr marL="1371600" lvl="2"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Walking on a network</a:t>
            </a:r>
          </a:p>
          <a:p>
            <a:pPr marL="914400" lvl="1" indent="-457200"/>
            <a:r>
              <a:rPr lang="en-US">
                <a:latin typeface="Helvetica" pitchFamily="-84" charset="0"/>
                <a:ea typeface="Helvetica" pitchFamily="-84" charset="0"/>
                <a:cs typeface="Helvetica" pitchFamily="-84" charset="0"/>
              </a:rPr>
              <a:t>	directed network</a:t>
            </a:r>
          </a:p>
          <a:p>
            <a:pPr marL="914400" lvl="1" indent="-457200"/>
            <a:r>
              <a:rPr lang="en-US">
                <a:latin typeface="Helvetica" pitchFamily="-84" charset="0"/>
                <a:ea typeface="Helvetica" pitchFamily="-84" charset="0"/>
                <a:cs typeface="Helvetica" pitchFamily="-84" charset="0"/>
              </a:rPr>
              <a:t>	the new node connects to a node, then to every</a:t>
            </a:r>
          </a:p>
          <a:p>
            <a:pPr marL="914400" lvl="1" indent="-457200"/>
            <a:r>
              <a:rPr lang="en-US">
                <a:latin typeface="Helvetica" pitchFamily="-84" charset="0"/>
                <a:ea typeface="Helvetica" pitchFamily="-84" charset="0"/>
                <a:cs typeface="Helvetica" pitchFamily="-84" charset="0"/>
              </a:rPr>
              <a:t>	first, second, … neighbor of this node</a:t>
            </a:r>
          </a:p>
          <a:p>
            <a:pPr marL="914400" lvl="1"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Attaching to edges</a:t>
            </a:r>
          </a:p>
          <a:p>
            <a:pPr marL="1371600" lvl="2" indent="-457200"/>
            <a:r>
              <a:rPr lang="en-US">
                <a:latin typeface="Helvetica" pitchFamily="-84" charset="0"/>
                <a:ea typeface="Helvetica" pitchFamily="-84" charset="0"/>
                <a:cs typeface="Helvetica" pitchFamily="-84" charset="0"/>
              </a:rPr>
              <a:t>select an edge</a:t>
            </a:r>
          </a:p>
          <a:p>
            <a:pPr marL="1371600" lvl="2" indent="-457200"/>
            <a:r>
              <a:rPr lang="en-US">
                <a:latin typeface="Helvetica" pitchFamily="-84" charset="0"/>
                <a:ea typeface="Helvetica" pitchFamily="-84" charset="0"/>
                <a:cs typeface="Helvetica" pitchFamily="-84" charset="0"/>
              </a:rPr>
              <a:t>attach to both endpoints of this edge</a:t>
            </a:r>
          </a:p>
          <a:p>
            <a:pPr marL="1371600" lvl="2"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Node duplication</a:t>
            </a:r>
          </a:p>
          <a:p>
            <a:pPr marL="914400" lvl="1" indent="-457200"/>
            <a:r>
              <a:rPr lang="en-US">
                <a:latin typeface="Helvetica" pitchFamily="-84" charset="0"/>
                <a:ea typeface="Helvetica" pitchFamily="-84" charset="0"/>
                <a:cs typeface="Helvetica" pitchFamily="-84" charset="0"/>
              </a:rPr>
              <a:t>	duplicate a node with all its edges</a:t>
            </a:r>
          </a:p>
          <a:p>
            <a:pPr marL="914400" lvl="1" indent="-457200"/>
            <a:r>
              <a:rPr lang="en-US">
                <a:latin typeface="Helvetica" pitchFamily="-84" charset="0"/>
                <a:ea typeface="Helvetica" pitchFamily="-84" charset="0"/>
                <a:cs typeface="Helvetica" pitchFamily="-84" charset="0"/>
              </a:rPr>
              <a:t>	randomly prune edges of new node</a:t>
            </a:r>
          </a:p>
          <a:p>
            <a:pPr marL="914400" lvl="1" indent="-457200"/>
            <a:r>
              <a:rPr lang="en-US"/>
              <a:t>	</a:t>
            </a:r>
          </a:p>
        </p:txBody>
      </p:sp>
      <p:graphicFrame>
        <p:nvGraphicFramePr>
          <p:cNvPr id="67586" name="Object 4"/>
          <p:cNvGraphicFramePr>
            <a:graphicFrameLocks noChangeAspect="1"/>
          </p:cNvGraphicFramePr>
          <p:nvPr/>
        </p:nvGraphicFramePr>
        <p:xfrm>
          <a:off x="4657725" y="1335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675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335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MECHANISMS RESPONSIBLE FOR PREFERENTIAL ATTACHMENT</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39567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fig3"/>
          <p:cNvPicPr>
            <a:picLocks noChangeAspect="1" noChangeArrowheads="1"/>
          </p:cNvPicPr>
          <p:nvPr/>
        </p:nvPicPr>
        <p:blipFill>
          <a:blip r:embed="rId3"/>
          <a:srcRect/>
          <a:stretch>
            <a:fillRect/>
          </a:stretch>
        </p:blipFill>
        <p:spPr bwMode="auto">
          <a:xfrm>
            <a:off x="1206500" y="3000375"/>
            <a:ext cx="4368800" cy="2400300"/>
          </a:xfrm>
          <a:prstGeom prst="rect">
            <a:avLst/>
          </a:prstGeom>
          <a:noFill/>
          <a:ln w="9525">
            <a:noFill/>
            <a:miter lim="800000"/>
            <a:headEnd/>
            <a:tailEnd/>
          </a:ln>
        </p:spPr>
      </p:pic>
      <p:sp>
        <p:nvSpPr>
          <p:cNvPr id="78851" name="Text Box 4"/>
          <p:cNvSpPr txBox="1">
            <a:spLocks noChangeArrowheads="1"/>
          </p:cNvSpPr>
          <p:nvPr/>
        </p:nvSpPr>
        <p:spPr bwMode="auto">
          <a:xfrm>
            <a:off x="254000" y="979488"/>
            <a:ext cx="5722938" cy="461962"/>
          </a:xfrm>
          <a:prstGeom prst="rect">
            <a:avLst/>
          </a:prstGeom>
          <a:noFill/>
          <a:ln w="9525">
            <a:noFill/>
            <a:miter lim="800000"/>
            <a:headEnd/>
            <a:tailEnd/>
          </a:ln>
        </p:spPr>
        <p:txBody>
          <a:bodyPr>
            <a:prstTxWarp prst="textNoShape">
              <a:avLst/>
            </a:prstTxWarp>
            <a:spAutoFit/>
          </a:bodyPr>
          <a:lstStyle/>
          <a:p>
            <a:r>
              <a:rPr lang="en-US" altLang="ko-KR" sz="2400"/>
              <a:t>P(k) ~ (k+</a:t>
            </a:r>
            <a:r>
              <a:rPr lang="en-US" altLang="ko-KR" sz="2400">
                <a:sym typeface="Symbol" pitchFamily="-84" charset="2"/>
              </a:rPr>
              <a:t>(p,q,m))</a:t>
            </a:r>
            <a:r>
              <a:rPr lang="en-US" altLang="ko-KR" sz="2400" baseline="30000">
                <a:sym typeface="Symbol" pitchFamily="-84" charset="2"/>
              </a:rPr>
              <a:t>-(p,q,m)</a:t>
            </a:r>
            <a:r>
              <a:rPr lang="en-US" altLang="ko-KR" sz="2400">
                <a:sym typeface="Symbol" pitchFamily="-84" charset="2"/>
              </a:rPr>
              <a:t>        [1,)</a:t>
            </a:r>
            <a:endParaRPr lang="en-US" altLang="ko-KR" sz="2400"/>
          </a:p>
        </p:txBody>
      </p:sp>
      <p:sp>
        <p:nvSpPr>
          <p:cNvPr id="78852" name="Text Box 6"/>
          <p:cNvSpPr txBox="1">
            <a:spLocks noChangeArrowheads="1"/>
          </p:cNvSpPr>
          <p:nvPr/>
        </p:nvSpPr>
        <p:spPr bwMode="auto">
          <a:xfrm>
            <a:off x="5761038" y="1071563"/>
            <a:ext cx="1852612" cy="369887"/>
          </a:xfrm>
          <a:prstGeom prst="rect">
            <a:avLst/>
          </a:prstGeom>
          <a:solidFill>
            <a:srgbClr val="99CC00">
              <a:alpha val="50195"/>
            </a:srgbClr>
          </a:solidFill>
          <a:ln w="9525">
            <a:solidFill>
              <a:schemeClr val="tx1"/>
            </a:solidFill>
            <a:miter lim="800000"/>
            <a:headEnd/>
            <a:tailEnd/>
          </a:ln>
        </p:spPr>
        <p:txBody>
          <a:bodyPr wrap="none">
            <a:prstTxWarp prst="textNoShape">
              <a:avLst/>
            </a:prstTxWarp>
            <a:spAutoFit/>
          </a:bodyPr>
          <a:lstStyle/>
          <a:p>
            <a:r>
              <a:rPr lang="en-US" altLang="ko-KR">
                <a:latin typeface="Helvetica" pitchFamily="-84" charset="0"/>
                <a:ea typeface="Helvetica" pitchFamily="-84" charset="0"/>
                <a:cs typeface="Helvetica" pitchFamily="-84" charset="0"/>
              </a:rPr>
              <a:t>Extended Model</a:t>
            </a:r>
          </a:p>
        </p:txBody>
      </p:sp>
      <p:sp>
        <p:nvSpPr>
          <p:cNvPr id="78853" name="Text Box 7"/>
          <p:cNvSpPr txBox="1">
            <a:spLocks noChangeArrowheads="1"/>
          </p:cNvSpPr>
          <p:nvPr/>
        </p:nvSpPr>
        <p:spPr bwMode="auto">
          <a:xfrm>
            <a:off x="5799138" y="3514725"/>
            <a:ext cx="965200" cy="1384300"/>
          </a:xfrm>
          <a:prstGeom prst="rect">
            <a:avLst/>
          </a:prstGeom>
          <a:noFill/>
          <a:ln w="9525">
            <a:noFill/>
            <a:miter lim="800000"/>
            <a:headEnd/>
            <a:tailEnd/>
          </a:ln>
        </p:spPr>
        <p:txBody>
          <a:bodyPr>
            <a:prstTxWarp prst="textNoShape">
              <a:avLst/>
            </a:prstTxWarp>
            <a:spAutoFit/>
          </a:bodyPr>
          <a:lstStyle/>
          <a:p>
            <a:pPr>
              <a:spcBef>
                <a:spcPct val="20000"/>
              </a:spcBef>
            </a:pPr>
            <a:r>
              <a:rPr lang="en-US" altLang="ko-KR" sz="1500">
                <a:latin typeface="Helvetica" pitchFamily="-84" charset="0"/>
                <a:ea typeface="Helvetica" pitchFamily="-84" charset="0"/>
                <a:cs typeface="Helvetica" pitchFamily="-84" charset="0"/>
              </a:rPr>
              <a:t>p=0.937</a:t>
            </a:r>
          </a:p>
          <a:p>
            <a:pPr>
              <a:spcBef>
                <a:spcPct val="20000"/>
              </a:spcBef>
            </a:pPr>
            <a:r>
              <a:rPr lang="en-US" altLang="ko-KR" sz="1500">
                <a:latin typeface="Helvetica" pitchFamily="-84" charset="0"/>
                <a:ea typeface="Helvetica" pitchFamily="-84" charset="0"/>
                <a:cs typeface="Helvetica" pitchFamily="-84" charset="0"/>
              </a:rPr>
              <a:t>m=1</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31.68</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3.07</a:t>
            </a:r>
          </a:p>
        </p:txBody>
      </p:sp>
      <p:sp>
        <p:nvSpPr>
          <p:cNvPr id="78854" name="Text Box 8"/>
          <p:cNvSpPr txBox="1">
            <a:spLocks noChangeArrowheads="1"/>
          </p:cNvSpPr>
          <p:nvPr/>
        </p:nvSpPr>
        <p:spPr bwMode="auto">
          <a:xfrm>
            <a:off x="1828800" y="5229225"/>
            <a:ext cx="2057400" cy="338138"/>
          </a:xfrm>
          <a:prstGeom prst="rect">
            <a:avLst/>
          </a:prstGeom>
          <a:noFill/>
          <a:ln w="9525">
            <a:noFill/>
            <a:miter lim="800000"/>
            <a:headEnd/>
            <a:tailEnd/>
          </a:ln>
        </p:spPr>
        <p:txBody>
          <a:bodyPr>
            <a:prstTxWarp prst="textNoShape">
              <a:avLst/>
            </a:prstTxWarp>
            <a:spAutoFit/>
          </a:bodyPr>
          <a:lstStyle/>
          <a:p>
            <a:r>
              <a:rPr lang="en-US" altLang="ko-KR" sz="1600" b="1">
                <a:solidFill>
                  <a:srgbClr val="FF0000"/>
                </a:solidFill>
                <a:latin typeface="Helvetica" pitchFamily="-84" charset="0"/>
                <a:ea typeface="Helvetica" pitchFamily="-84" charset="0"/>
                <a:cs typeface="Helvetica" pitchFamily="-84" charset="0"/>
              </a:rPr>
              <a:t>Actor network</a:t>
            </a:r>
          </a:p>
        </p:txBody>
      </p:sp>
      <p:sp>
        <p:nvSpPr>
          <p:cNvPr id="78855" name="Text Box 9"/>
          <p:cNvSpPr txBox="1">
            <a:spLocks noChangeArrowheads="1"/>
          </p:cNvSpPr>
          <p:nvPr/>
        </p:nvSpPr>
        <p:spPr bwMode="auto">
          <a:xfrm>
            <a:off x="5638800" y="1614488"/>
            <a:ext cx="3352800" cy="923925"/>
          </a:xfrm>
          <a:prstGeom prst="rect">
            <a:avLst/>
          </a:prstGeom>
          <a:noFill/>
          <a:ln w="12700">
            <a:noFill/>
            <a:miter lim="800000"/>
            <a:headEnd/>
            <a:tailEnd/>
          </a:ln>
        </p:spPr>
        <p:txBody>
          <a:bodyPr>
            <a:prstTxWarp prst="textNoShape">
              <a:avLst/>
            </a:prstTxWarp>
            <a:spAutoFit/>
          </a:bodyPr>
          <a:lstStyle/>
          <a:p>
            <a:pPr>
              <a:buFontTx/>
              <a:buChar char="•"/>
            </a:pPr>
            <a:r>
              <a:rPr lang="ko-KR" altLang="en-US">
                <a:latin typeface="Helvetica" pitchFamily="-84" charset="0"/>
                <a:ea typeface="Helvetica" pitchFamily="-84" charset="0"/>
                <a:cs typeface="Helvetica" pitchFamily="-84" charset="0"/>
              </a:rPr>
              <a:t> </a:t>
            </a:r>
            <a:r>
              <a:rPr lang="en-US" altLang="ko-KR">
                <a:latin typeface="Helvetica" pitchFamily="-84" charset="0"/>
                <a:ea typeface="Helvetica" pitchFamily="-84" charset="0"/>
                <a:cs typeface="Helvetica" pitchFamily="-84" charset="0"/>
              </a:rPr>
              <a:t>prob. p : internal links</a:t>
            </a:r>
          </a:p>
          <a:p>
            <a:pPr>
              <a:buFontTx/>
              <a:buChar char="•"/>
            </a:pPr>
            <a:r>
              <a:rPr lang="en-US" altLang="ko-KR">
                <a:latin typeface="Helvetica" pitchFamily="-84" charset="0"/>
                <a:ea typeface="Helvetica" pitchFamily="-84" charset="0"/>
                <a:cs typeface="Helvetica" pitchFamily="-84" charset="0"/>
              </a:rPr>
              <a:t> prob. q : link deletion</a:t>
            </a:r>
          </a:p>
          <a:p>
            <a:pPr>
              <a:buFontTx/>
              <a:buChar char="•"/>
            </a:pPr>
            <a:r>
              <a:rPr lang="en-US" altLang="ko-KR">
                <a:latin typeface="Helvetica" pitchFamily="-84" charset="0"/>
                <a:ea typeface="Helvetica" pitchFamily="-84" charset="0"/>
                <a:cs typeface="Helvetica" pitchFamily="-84" charset="0"/>
              </a:rPr>
              <a:t> prob. 1-p-q : add node</a:t>
            </a:r>
          </a:p>
        </p:txBody>
      </p:sp>
      <p:sp>
        <p:nvSpPr>
          <p:cNvPr id="78856" name="TextBox 9"/>
          <p:cNvSpPr txBox="1">
            <a:spLocks noChangeArrowheads="1"/>
          </p:cNvSpPr>
          <p:nvPr/>
        </p:nvSpPr>
        <p:spPr bwMode="auto">
          <a:xfrm>
            <a:off x="0" y="1798638"/>
            <a:ext cx="5638800" cy="1200150"/>
          </a:xfrm>
          <a:prstGeom prst="rect">
            <a:avLst/>
          </a:prstGeom>
          <a:noFill/>
          <a:ln w="9525">
            <a:noFill/>
            <a:miter lim="800000"/>
            <a:headEnd/>
            <a:tailEnd/>
          </a:ln>
        </p:spPr>
        <p:txBody>
          <a:bodyPr>
            <a:prstTxWarp prst="textNoShape">
              <a:avLst/>
            </a:prstTxWarp>
            <a:spAutoFit/>
          </a:bodyPr>
          <a:lstStyle/>
          <a:p>
            <a:r>
              <a:rPr lang="en-US" b="1" dirty="0" err="1">
                <a:latin typeface="Helvetica" pitchFamily="-84" charset="0"/>
                <a:ea typeface="Helvetica" pitchFamily="-84" charset="0"/>
                <a:cs typeface="Helvetica" pitchFamily="-84" charset="0"/>
                <a:sym typeface="Wingdings" pitchFamily="-84" charset="2"/>
              </a:rPr>
              <a:t></a:t>
            </a:r>
            <a:r>
              <a:rPr lang="hu-HU" b="1" dirty="0">
                <a:latin typeface="Helvetica" pitchFamily="-84" charset="0"/>
                <a:ea typeface="Helvetica" pitchFamily="-84" charset="0"/>
                <a:cs typeface="Helvetica" pitchFamily="-84" charset="0"/>
              </a:rPr>
              <a:t>Predicts a small-k cutoff</a:t>
            </a:r>
          </a:p>
          <a:p>
            <a:pPr>
              <a:buFont typeface="Wingdings" pitchFamily="-84" charset="2"/>
              <a:buChar char="à"/>
            </a:pPr>
            <a:r>
              <a:rPr lang="en-US" dirty="0">
                <a:latin typeface="Helvetica" pitchFamily="-84" charset="0"/>
                <a:ea typeface="Helvetica" pitchFamily="-84" charset="0"/>
                <a:cs typeface="Helvetica" pitchFamily="-84" charset="0"/>
                <a:sym typeface="Wingdings" pitchFamily="-84" charset="2"/>
              </a:rPr>
              <a:t>a</a:t>
            </a:r>
            <a:r>
              <a:rPr lang="hu-HU" dirty="0">
                <a:latin typeface="Helvetica" pitchFamily="-84" charset="0"/>
                <a:ea typeface="Helvetica" pitchFamily="-84" charset="0"/>
                <a:cs typeface="Helvetica" pitchFamily="-84" charset="0"/>
              </a:rPr>
              <a:t> correct model should predict all aspects of the degree distribution, not only the degree exponent.</a:t>
            </a:r>
          </a:p>
          <a:p>
            <a:pPr>
              <a:buFont typeface="Wingdings" pitchFamily="-84" charset="2"/>
              <a:buChar char="à"/>
            </a:pPr>
            <a:r>
              <a:rPr lang="hu-HU" dirty="0">
                <a:latin typeface="Helvetica" pitchFamily="-84" charset="0"/>
                <a:ea typeface="Helvetica" pitchFamily="-84" charset="0"/>
                <a:cs typeface="Helvetica" pitchFamily="-84" charset="0"/>
              </a:rPr>
              <a:t>Degree exponent is a continuous function of </a:t>
            </a:r>
            <a:r>
              <a:rPr lang="hu-HU" i="1" dirty="0">
                <a:latin typeface="Helvetica" pitchFamily="-84" charset="0"/>
                <a:ea typeface="Helvetica" pitchFamily="-84" charset="0"/>
                <a:cs typeface="Helvetica" pitchFamily="-84" charset="0"/>
              </a:rPr>
              <a:t>p,q</a:t>
            </a:r>
            <a:r>
              <a:rPr lang="hu-HU" dirty="0">
                <a:latin typeface="Helvetica" pitchFamily="-84" charset="0"/>
                <a:ea typeface="Helvetica" pitchFamily="-84" charset="0"/>
                <a:cs typeface="Helvetica" pitchFamily="-84" charset="0"/>
              </a:rPr>
              <a:t>, </a:t>
            </a:r>
            <a:r>
              <a:rPr lang="hu-HU" i="1" dirty="0">
                <a:latin typeface="Helvetica" pitchFamily="-84" charset="0"/>
                <a:ea typeface="Helvetica" pitchFamily="-84" charset="0"/>
                <a:cs typeface="Helvetica" pitchFamily="-84" charset="0"/>
              </a:rPr>
              <a:t>m</a:t>
            </a:r>
          </a:p>
        </p:txBody>
      </p:sp>
      <p:sp>
        <p:nvSpPr>
          <p:cNvPr id="7885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EXTENDED MODEL: Small-k cutoff</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70602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4"/>
          <p:cNvSpPr txBox="1">
            <a:spLocks noChangeArrowheads="1"/>
          </p:cNvSpPr>
          <p:nvPr/>
        </p:nvSpPr>
        <p:spPr bwMode="auto">
          <a:xfrm>
            <a:off x="228600" y="884238"/>
            <a:ext cx="7086600" cy="4708525"/>
          </a:xfrm>
          <a:prstGeom prst="rect">
            <a:avLst/>
          </a:prstGeom>
          <a:noFill/>
          <a:ln w="12700">
            <a:noFill/>
            <a:miter lim="800000"/>
            <a:headEnd/>
            <a:tailEnd/>
          </a:ln>
        </p:spPr>
        <p:txBody>
          <a:bodyPr>
            <a:prstTxWarp prst="textNoShape">
              <a:avLst/>
            </a:prstTxWarp>
            <a:spAutoFit/>
          </a:bodyPr>
          <a:lstStyle/>
          <a:p>
            <a:pPr defTabSz="914400" eaLnBrk="0" hangingPunct="0">
              <a:spcBef>
                <a:spcPct val="50000"/>
              </a:spcBef>
              <a:buFontTx/>
              <a:buChar char="•"/>
            </a:pPr>
            <a:r>
              <a:rPr lang="en-US" altLang="ko-KR" sz="2400">
                <a:solidFill>
                  <a:srgbClr val="000000"/>
                </a:solidFill>
                <a:latin typeface="Helvetica" pitchFamily="-84" charset="0"/>
                <a:ea typeface="Helvetica" pitchFamily="-84" charset="0"/>
                <a:cs typeface="Helvetica" pitchFamily="-84" charset="0"/>
              </a:rPr>
              <a:t> Non-linear preferential attachment: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rPr>
              <a:t>		</a:t>
            </a: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buFontTx/>
              <a:buChar char="•"/>
            </a:pP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r>
              <a:rPr lang="en-US" altLang="ko-KR" sz="2400">
                <a:solidFill>
                  <a:srgbClr val="000000"/>
                </a:solidFill>
                <a:latin typeface="Helvetica" pitchFamily="-84" charset="0"/>
                <a:ea typeface="Helvetica" pitchFamily="-84" charset="0"/>
                <a:cs typeface="Helvetica" pitchFamily="-84" charset="0"/>
                <a:sym typeface="Wingdings" pitchFamily="-84" charset="2"/>
              </a:rPr>
              <a:t> P(k) does not follow a power law </a:t>
            </a:r>
            <a:r>
              <a:rPr lang="en-US" altLang="ko-KR" sz="2400">
                <a:solidFill>
                  <a:srgbClr val="000000"/>
                </a:solidFill>
                <a:latin typeface="Helvetica" pitchFamily="-84" charset="0"/>
                <a:ea typeface="Helvetica" pitchFamily="-84" charset="0"/>
                <a:cs typeface="Helvetica" pitchFamily="-84" charset="0"/>
                <a:sym typeface="Symbol" pitchFamily="-84" charset="2"/>
              </a:rPr>
              <a:t>for 1</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&lt;1 : stretch-exponential</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&gt;1 : no-scaling (&gt;2 : “gelation”)</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endParaRPr lang="en-US" altLang="ko-KR" sz="2000" b="1">
              <a:solidFill>
                <a:srgbClr val="000000"/>
              </a:solidFill>
              <a:latin typeface="Times New Roman" pitchFamily="-84" charset="0"/>
              <a:ea typeface="Gulim" charset="0"/>
              <a:cs typeface="Gulim" charset="0"/>
              <a:sym typeface="Symbol" pitchFamily="-84" charset="2"/>
            </a:endParaRPr>
          </a:p>
        </p:txBody>
      </p:sp>
      <p:graphicFrame>
        <p:nvGraphicFramePr>
          <p:cNvPr id="80898" name="Object 2"/>
          <p:cNvGraphicFramePr>
            <a:graphicFrameLocks noChangeAspect="1"/>
          </p:cNvGraphicFramePr>
          <p:nvPr/>
        </p:nvGraphicFramePr>
        <p:xfrm>
          <a:off x="2209800" y="1287463"/>
          <a:ext cx="1676400" cy="890587"/>
        </p:xfrm>
        <a:graphic>
          <a:graphicData uri="http://schemas.openxmlformats.org/presentationml/2006/ole">
            <mc:AlternateContent xmlns:mc="http://schemas.openxmlformats.org/markup-compatibility/2006">
              <mc:Choice xmlns:v="urn:schemas-microsoft-com:vml" Requires="v">
                <p:oleObj name="Equation" r:id="rId3" imgW="876240" imgH="558720" progId="Equation.3">
                  <p:embed/>
                </p:oleObj>
              </mc:Choice>
              <mc:Fallback>
                <p:oleObj name="Equation" r:id="rId3" imgW="876240" imgH="558720" progId="Equation.3">
                  <p:embed/>
                  <p:pic>
                    <p:nvPicPr>
                      <p:cNvPr id="808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87463"/>
                        <a:ext cx="1676400" cy="8905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Text Box 11"/>
          <p:cNvSpPr txBox="1">
            <a:spLocks noChangeArrowheads="1"/>
          </p:cNvSpPr>
          <p:nvPr/>
        </p:nvSpPr>
        <p:spPr bwMode="auto">
          <a:xfrm>
            <a:off x="330200" y="5100638"/>
            <a:ext cx="7696200" cy="277812"/>
          </a:xfrm>
          <a:prstGeom prst="rect">
            <a:avLst/>
          </a:prstGeom>
          <a:noFill/>
          <a:ln w="9525">
            <a:noFill/>
            <a:miter lim="800000"/>
            <a:headEnd/>
            <a:tailEnd/>
          </a:ln>
        </p:spPr>
        <p:txBody>
          <a:bodyPr>
            <a:prstTxWarp prst="textNoShape">
              <a:avLst/>
            </a:prstTxWarp>
            <a:spAutoFit/>
          </a:bodyPr>
          <a:lstStyle/>
          <a:p>
            <a:r>
              <a:rPr lang="en-US" sz="1200">
                <a:solidFill>
                  <a:srgbClr val="000000"/>
                </a:solidFill>
                <a:latin typeface="Helvetica" pitchFamily="-84" charset="0"/>
                <a:ea typeface="Helvetica" pitchFamily="-84" charset="0"/>
                <a:cs typeface="Helvetica" pitchFamily="-84" charset="0"/>
              </a:rPr>
              <a:t>P. Krapivsky, S. Redner, F. Leyvraz, Phys. Rev. Lett. 85, 4629 (2000)</a:t>
            </a:r>
          </a:p>
        </p:txBody>
      </p:sp>
      <p:graphicFrame>
        <p:nvGraphicFramePr>
          <p:cNvPr id="80899" name="Object 30"/>
          <p:cNvGraphicFramePr>
            <a:graphicFrameLocks noChangeAspect="1"/>
          </p:cNvGraphicFramePr>
          <p:nvPr/>
        </p:nvGraphicFramePr>
        <p:xfrm>
          <a:off x="4368800" y="3433763"/>
          <a:ext cx="2755900" cy="522287"/>
        </p:xfrm>
        <a:graphic>
          <a:graphicData uri="http://schemas.openxmlformats.org/presentationml/2006/ole">
            <mc:AlternateContent xmlns:mc="http://schemas.openxmlformats.org/markup-compatibility/2006">
              <mc:Choice xmlns:v="urn:schemas-microsoft-com:vml" Requires="v">
                <p:oleObj name="Equation" r:id="rId5" imgW="1498320" imgH="241200" progId="Equation.3">
                  <p:embed/>
                </p:oleObj>
              </mc:Choice>
              <mc:Fallback>
                <p:oleObj name="Equation" r:id="rId5" imgW="1498320" imgH="241200" progId="Equation.3">
                  <p:embed/>
                  <p:pic>
                    <p:nvPicPr>
                      <p:cNvPr id="80899"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3433763"/>
                        <a:ext cx="2755900"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NONLINEAR PREFERENTIAL ATTACHMENT: MORE MODELS</a:t>
            </a:r>
          </a:p>
        </p:txBody>
      </p:sp>
      <p:sp>
        <p:nvSpPr>
          <p:cNvPr id="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42951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28"/>
          <p:cNvSpPr txBox="1">
            <a:spLocks noChangeArrowheads="1"/>
          </p:cNvSpPr>
          <p:nvPr/>
        </p:nvSpPr>
        <p:spPr bwMode="auto">
          <a:xfrm>
            <a:off x="542925" y="2925763"/>
            <a:ext cx="7010400" cy="393700"/>
          </a:xfrm>
          <a:prstGeom prst="rect">
            <a:avLst/>
          </a:prstGeom>
          <a:noFill/>
          <a:ln w="9525">
            <a:noFill/>
            <a:miter lim="800000"/>
            <a:headEnd/>
            <a:tailEnd/>
          </a:ln>
        </p:spPr>
        <p:txBody>
          <a:bodyPr>
            <a:prstTxWarp prst="textNoShape">
              <a:avLst/>
            </a:prstTxWarp>
            <a:spAutoFit/>
          </a:bodyPr>
          <a:lstStyle/>
          <a:p>
            <a:pPr marL="457200" indent="-457200">
              <a:lnSpc>
                <a:spcPct val="110000"/>
              </a:lnSpc>
            </a:pPr>
            <a:r>
              <a:rPr lang="en-US">
                <a:latin typeface="Helvetica" pitchFamily="-84" charset="0"/>
                <a:ea typeface="Helvetica" pitchFamily="-84" charset="0"/>
                <a:cs typeface="Helvetica" pitchFamily="-84" charset="0"/>
              </a:rPr>
              <a:t>Initial attractiveness shifts the degree exponent:</a:t>
            </a:r>
          </a:p>
        </p:txBody>
      </p:sp>
      <p:sp>
        <p:nvSpPr>
          <p:cNvPr id="81925" name="Text Box 3"/>
          <p:cNvSpPr txBox="1">
            <a:spLocks noChangeArrowheads="1"/>
          </p:cNvSpPr>
          <p:nvPr/>
        </p:nvSpPr>
        <p:spPr bwMode="auto">
          <a:xfrm>
            <a:off x="542925" y="2390775"/>
            <a:ext cx="3048000" cy="523875"/>
          </a:xfrm>
          <a:prstGeom prst="rect">
            <a:avLst/>
          </a:prstGeom>
          <a:noFill/>
          <a:ln w="9525">
            <a:noFill/>
            <a:miter lim="800000"/>
            <a:headEnd/>
            <a:tailEnd/>
          </a:ln>
        </p:spPr>
        <p:txBody>
          <a:bodyPr>
            <a:prstTxWarp prst="textNoShape">
              <a:avLst/>
            </a:prstTxWarp>
            <a:spAutoFit/>
          </a:bodyPr>
          <a:lstStyle/>
          <a:p>
            <a:pPr>
              <a:lnSpc>
                <a:spcPct val="120000"/>
              </a:lnSpc>
            </a:pPr>
            <a:r>
              <a:rPr lang="en-US" sz="2400" b="1" i="1">
                <a:latin typeface="Helvetica" pitchFamily="-84" charset="0"/>
                <a:ea typeface="Helvetica" pitchFamily="-84" charset="0"/>
                <a:cs typeface="Helvetica" pitchFamily="-84" charset="0"/>
              </a:rPr>
              <a:t>A</a:t>
            </a:r>
            <a:r>
              <a:rPr lang="en-US" i="1">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rPr>
              <a:t>- initial attractiveness</a:t>
            </a:r>
          </a:p>
        </p:txBody>
      </p:sp>
      <p:graphicFrame>
        <p:nvGraphicFramePr>
          <p:cNvPr id="81922" name="Object 13"/>
          <p:cNvGraphicFramePr>
            <a:graphicFrameLocks noChangeAspect="1"/>
          </p:cNvGraphicFramePr>
          <p:nvPr/>
        </p:nvGraphicFramePr>
        <p:xfrm>
          <a:off x="593725" y="3551238"/>
          <a:ext cx="1438275" cy="649287"/>
        </p:xfrm>
        <a:graphic>
          <a:graphicData uri="http://schemas.openxmlformats.org/presentationml/2006/ole">
            <mc:AlternateContent xmlns:mc="http://schemas.openxmlformats.org/markup-compatibility/2006">
              <mc:Choice xmlns:v="urn:schemas-microsoft-com:vml" Requires="v">
                <p:oleObj name="Equation" r:id="rId3" imgW="749160" imgH="406080" progId="Equation.3">
                  <p:embed/>
                </p:oleObj>
              </mc:Choice>
              <mc:Fallback>
                <p:oleObj name="Equation" r:id="rId3" imgW="749160" imgH="406080" progId="Equation.3">
                  <p:embed/>
                  <p:pic>
                    <p:nvPicPr>
                      <p:cNvPr id="81922"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3551238"/>
                        <a:ext cx="1438275"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27"/>
          <p:cNvGraphicFramePr>
            <a:graphicFrameLocks noChangeAspect="1"/>
          </p:cNvGraphicFramePr>
          <p:nvPr/>
        </p:nvGraphicFramePr>
        <p:xfrm>
          <a:off x="542925" y="1787525"/>
          <a:ext cx="2911475" cy="411163"/>
        </p:xfrm>
        <a:graphic>
          <a:graphicData uri="http://schemas.openxmlformats.org/presentationml/2006/ole">
            <mc:AlternateContent xmlns:mc="http://schemas.openxmlformats.org/markup-compatibility/2006">
              <mc:Choice xmlns:v="urn:schemas-microsoft-com:vml" Requires="v">
                <p:oleObj name="Equation" r:id="rId5" imgW="1346040" imgH="228600" progId="Equation.3">
                  <p:embed/>
                </p:oleObj>
              </mc:Choice>
              <mc:Fallback>
                <p:oleObj name="Equation" r:id="rId5" imgW="1346040" imgH="228600" progId="Equation.3">
                  <p:embed/>
                  <p:pic>
                    <p:nvPicPr>
                      <p:cNvPr id="81923"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1787525"/>
                        <a:ext cx="29114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Text Box 29"/>
          <p:cNvSpPr txBox="1">
            <a:spLocks noChangeArrowheads="1"/>
          </p:cNvSpPr>
          <p:nvPr/>
        </p:nvSpPr>
        <p:spPr bwMode="auto">
          <a:xfrm>
            <a:off x="279400" y="5157788"/>
            <a:ext cx="7696200" cy="276225"/>
          </a:xfrm>
          <a:prstGeom prst="rect">
            <a:avLst/>
          </a:prstGeom>
          <a:noFill/>
          <a:ln w="9525">
            <a:noFill/>
            <a:miter lim="800000"/>
            <a:headEnd/>
            <a:tailEnd/>
          </a:ln>
        </p:spPr>
        <p:txBody>
          <a:bodyPr>
            <a:prstTxWarp prst="textNoShape">
              <a:avLst/>
            </a:prstTxWarp>
            <a:spAutoFit/>
          </a:bodyPr>
          <a:lstStyle/>
          <a:p>
            <a:r>
              <a:rPr lang="en-US" sz="1200">
                <a:latin typeface="Helvetica" pitchFamily="-84" charset="0"/>
                <a:ea typeface="Helvetica" pitchFamily="-84" charset="0"/>
                <a:cs typeface="Helvetica" pitchFamily="-84" charset="0"/>
              </a:rPr>
              <a:t>Dorogovtsev, Mendes, Samukhin, Phys. Rev. Lett. 85, 4633 (2000)</a:t>
            </a:r>
          </a:p>
        </p:txBody>
      </p:sp>
      <p:sp>
        <p:nvSpPr>
          <p:cNvPr id="81927" name="TextBox 10"/>
          <p:cNvSpPr txBox="1">
            <a:spLocks noChangeArrowheads="1"/>
          </p:cNvSpPr>
          <p:nvPr/>
        </p:nvSpPr>
        <p:spPr bwMode="auto">
          <a:xfrm>
            <a:off x="454025" y="895350"/>
            <a:ext cx="5887549" cy="646331"/>
          </a:xfrm>
          <a:prstGeom prst="rect">
            <a:avLst/>
          </a:prstGeom>
          <a:noFill/>
          <a:ln w="9525">
            <a:noFill/>
            <a:miter lim="800000"/>
            <a:headEnd/>
            <a:tailEnd/>
          </a:ln>
        </p:spPr>
        <p:txBody>
          <a:bodyPr wrap="none">
            <a:prstTxWarp prst="textNoShape">
              <a:avLst/>
            </a:prstTxWarp>
            <a:spAutoFit/>
          </a:bodyPr>
          <a:lstStyle/>
          <a:p>
            <a:r>
              <a:rPr lang="hu-HU" dirty="0">
                <a:latin typeface="Helvetica" pitchFamily="-84" charset="0"/>
                <a:ea typeface="Helvetica" pitchFamily="-84" charset="0"/>
                <a:cs typeface="Helvetica" pitchFamily="-84" charset="0"/>
              </a:rPr>
              <a:t>BA model: </a:t>
            </a:r>
            <a:r>
              <a:rPr lang="hu-HU" i="1" dirty="0">
                <a:latin typeface="Helvetica" pitchFamily="-84" charset="0"/>
                <a:ea typeface="Helvetica" pitchFamily="-84" charset="0"/>
                <a:cs typeface="Helvetica" pitchFamily="-84" charset="0"/>
              </a:rPr>
              <a:t>k=0</a:t>
            </a:r>
            <a:r>
              <a:rPr lang="hu-HU" dirty="0">
                <a:latin typeface="Helvetica" pitchFamily="-84" charset="0"/>
                <a:ea typeface="Helvetica" pitchFamily="-84" charset="0"/>
                <a:cs typeface="Helvetica" pitchFamily="-84" charset="0"/>
              </a:rPr>
              <a:t> nodes cannot aquire links, as </a:t>
            </a:r>
            <a:r>
              <a:rPr lang="hu-HU" i="1" dirty="0">
                <a:latin typeface="Helvetica" pitchFamily="-84" charset="0"/>
                <a:ea typeface="Helvetica" pitchFamily="-84" charset="0"/>
                <a:cs typeface="Helvetica" pitchFamily="-84" charset="0"/>
              </a:rPr>
              <a:t>Π(k=0)=0</a:t>
            </a:r>
          </a:p>
          <a:p>
            <a:r>
              <a:rPr lang="hu-HU" dirty="0">
                <a:latin typeface="Helvetica" pitchFamily="-84" charset="0"/>
                <a:ea typeface="Helvetica" pitchFamily="-84" charset="0"/>
                <a:cs typeface="Helvetica" pitchFamily="-84" charset="0"/>
              </a:rPr>
              <a:t>(the probability that a new node will attach to it is zero)</a:t>
            </a:r>
          </a:p>
        </p:txBody>
      </p:sp>
      <p:sp>
        <p:nvSpPr>
          <p:cNvPr id="81928" name="TextBox 11"/>
          <p:cNvSpPr txBox="1">
            <a:spLocks noChangeArrowheads="1"/>
          </p:cNvSpPr>
          <p:nvPr/>
        </p:nvSpPr>
        <p:spPr bwMode="auto">
          <a:xfrm>
            <a:off x="542925" y="4418013"/>
            <a:ext cx="8524875" cy="646112"/>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Note: the parameter A can be measured from real data, being the rate at which k=0 nodes acquire links, i.e. Π(k=0)=A</a:t>
            </a:r>
          </a:p>
        </p:txBody>
      </p:sp>
      <p:sp>
        <p:nvSpPr>
          <p:cNvPr id="8193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INITIAL ATTRACTIVENESS</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65755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p:cNvGraphicFramePr>
            <a:graphicFrameLocks noChangeAspect="1"/>
          </p:cNvGraphicFramePr>
          <p:nvPr/>
        </p:nvGraphicFramePr>
        <p:xfrm>
          <a:off x="3352800" y="3810000"/>
          <a:ext cx="2286000" cy="371475"/>
        </p:xfrm>
        <a:graphic>
          <a:graphicData uri="http://schemas.openxmlformats.org/presentationml/2006/ole">
            <mc:AlternateContent xmlns:mc="http://schemas.openxmlformats.org/markup-compatibility/2006">
              <mc:Choice xmlns:v="urn:schemas-microsoft-com:vml" Requires="v">
                <p:oleObj name="Equation" r:id="rId3" imgW="1231560" imgH="241200" progId="Equation.3">
                  <p:embed/>
                </p:oleObj>
              </mc:Choice>
              <mc:Fallback>
                <p:oleObj name="Equation" r:id="rId3" imgW="1231560" imgH="241200" progId="Equation.3">
                  <p:embed/>
                  <p:pic>
                    <p:nvPicPr>
                      <p:cNvPr id="829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10000"/>
                        <a:ext cx="2286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7" name="Object 6"/>
          <p:cNvGraphicFramePr>
            <a:graphicFrameLocks noChangeAspect="1"/>
          </p:cNvGraphicFramePr>
          <p:nvPr/>
        </p:nvGraphicFramePr>
        <p:xfrm>
          <a:off x="4657725" y="3481388"/>
          <a:ext cx="223838" cy="352425"/>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8294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34813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Text Box 7"/>
          <p:cNvSpPr txBox="1">
            <a:spLocks noChangeArrowheads="1"/>
          </p:cNvSpPr>
          <p:nvPr/>
        </p:nvSpPr>
        <p:spPr bwMode="auto">
          <a:xfrm>
            <a:off x="393700" y="1103313"/>
            <a:ext cx="4264025" cy="415925"/>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Finite lifetime to acquire new edges</a:t>
            </a:r>
            <a:endParaRPr lang="en-US" sz="2400">
              <a:latin typeface="Helvetica" pitchFamily="-84" charset="0"/>
              <a:ea typeface="Helvetica" pitchFamily="-84" charset="0"/>
              <a:cs typeface="Helvetica" pitchFamily="-84" charset="0"/>
            </a:endParaRPr>
          </a:p>
        </p:txBody>
      </p:sp>
      <p:pic>
        <p:nvPicPr>
          <p:cNvPr id="82950" name="Picture 15" descr="aging"/>
          <p:cNvPicPr>
            <a:picLocks noChangeAspect="1" noChangeArrowheads="1"/>
          </p:cNvPicPr>
          <p:nvPr/>
        </p:nvPicPr>
        <p:blipFill>
          <a:blip r:embed="rId7"/>
          <a:srcRect/>
          <a:stretch>
            <a:fillRect/>
          </a:stretch>
        </p:blipFill>
        <p:spPr bwMode="auto">
          <a:xfrm>
            <a:off x="5129213" y="1014413"/>
            <a:ext cx="3352800" cy="2224087"/>
          </a:xfrm>
          <a:prstGeom prst="rect">
            <a:avLst/>
          </a:prstGeom>
          <a:noFill/>
          <a:ln w="9525">
            <a:noFill/>
            <a:miter lim="800000"/>
            <a:headEnd/>
            <a:tailEnd/>
          </a:ln>
        </p:spPr>
      </p:pic>
      <p:sp>
        <p:nvSpPr>
          <p:cNvPr id="82951" name="Text Box 16"/>
          <p:cNvSpPr txBox="1">
            <a:spLocks noChangeArrowheads="1"/>
          </p:cNvSpPr>
          <p:nvPr/>
        </p:nvSpPr>
        <p:spPr bwMode="auto">
          <a:xfrm>
            <a:off x="393700" y="3773488"/>
            <a:ext cx="5638800" cy="414337"/>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Gradual aging: </a:t>
            </a:r>
          </a:p>
        </p:txBody>
      </p:sp>
      <p:graphicFrame>
        <p:nvGraphicFramePr>
          <p:cNvPr id="82948" name="Object 17"/>
          <p:cNvGraphicFramePr>
            <a:graphicFrameLocks noChangeAspect="1"/>
          </p:cNvGraphicFramePr>
          <p:nvPr/>
        </p:nvGraphicFramePr>
        <p:xfrm>
          <a:off x="3386138" y="4318000"/>
          <a:ext cx="2289175" cy="314325"/>
        </p:xfrm>
        <a:graphic>
          <a:graphicData uri="http://schemas.openxmlformats.org/presentationml/2006/ole">
            <mc:AlternateContent xmlns:mc="http://schemas.openxmlformats.org/markup-compatibility/2006">
              <mc:Choice xmlns:v="urn:schemas-microsoft-com:vml" Requires="v">
                <p:oleObj name="Equation" r:id="rId8" imgW="1231560" imgH="203040" progId="Equation.3">
                  <p:embed/>
                </p:oleObj>
              </mc:Choice>
              <mc:Fallback>
                <p:oleObj name="Equation" r:id="rId8" imgW="1231560" imgH="203040" progId="Equation.3">
                  <p:embed/>
                  <p:pic>
                    <p:nvPicPr>
                      <p:cNvPr id="82948"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138" y="4318000"/>
                        <a:ext cx="22891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2" name="Text Box 18"/>
          <p:cNvSpPr txBox="1">
            <a:spLocks noChangeArrowheads="1"/>
          </p:cNvSpPr>
          <p:nvPr/>
        </p:nvSpPr>
        <p:spPr bwMode="auto">
          <a:xfrm>
            <a:off x="393700" y="4872038"/>
            <a:ext cx="4903788" cy="277812"/>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S. N. Dorogovtsev and J. F. F. Mendes, Phys. Rev. E 62, 1842 (2000) </a:t>
            </a:r>
          </a:p>
        </p:txBody>
      </p:sp>
      <p:sp>
        <p:nvSpPr>
          <p:cNvPr id="82953" name="Text Box 11"/>
          <p:cNvSpPr txBox="1">
            <a:spLocks noChangeArrowheads="1"/>
          </p:cNvSpPr>
          <p:nvPr/>
        </p:nvSpPr>
        <p:spPr bwMode="auto">
          <a:xfrm>
            <a:off x="393700" y="1765300"/>
            <a:ext cx="32845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L. A. N. Amaral et al., PNAS 97, 11149 (2000)</a:t>
            </a:r>
          </a:p>
        </p:txBody>
      </p:sp>
      <p:sp>
        <p:nvSpPr>
          <p:cNvPr id="8295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GROWTH CONSTRAINTS AND AGING CAUSE CUTOFFS</a:t>
            </a:r>
          </a:p>
        </p:txBody>
      </p:sp>
      <p:sp>
        <p:nvSpPr>
          <p:cNvPr id="12"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5964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1" name="Picture 2053" descr="fit_diam_er"/>
          <p:cNvPicPr>
            <a:picLocks noChangeAspect="1" noChangeArrowheads="1"/>
          </p:cNvPicPr>
          <p:nvPr/>
        </p:nvPicPr>
        <p:blipFill>
          <a:blip r:embed="rId3"/>
          <a:srcRect/>
          <a:stretch>
            <a:fillRect/>
          </a:stretch>
        </p:blipFill>
        <p:spPr bwMode="auto">
          <a:xfrm>
            <a:off x="-143430" y="512739"/>
            <a:ext cx="3498850" cy="2914650"/>
          </a:xfrm>
          <a:prstGeom prst="rect">
            <a:avLst/>
          </a:prstGeom>
          <a:noFill/>
          <a:ln w="9525">
            <a:noFill/>
            <a:miter lim="800000"/>
            <a:headEnd/>
            <a:tailEnd/>
          </a:ln>
        </p:spPr>
      </p:pic>
      <p:graphicFrame>
        <p:nvGraphicFramePr>
          <p:cNvPr id="83970" name="Object 2051"/>
          <p:cNvGraphicFramePr>
            <a:graphicFrameLocks noChangeAspect="1"/>
          </p:cNvGraphicFramePr>
          <p:nvPr/>
        </p:nvGraphicFramePr>
        <p:xfrm>
          <a:off x="1912938" y="1374246"/>
          <a:ext cx="795337" cy="315912"/>
        </p:xfrm>
        <a:graphic>
          <a:graphicData uri="http://schemas.openxmlformats.org/presentationml/2006/ole">
            <mc:AlternateContent xmlns:mc="http://schemas.openxmlformats.org/markup-compatibility/2006">
              <mc:Choice xmlns:v="urn:schemas-microsoft-com:vml" Requires="v">
                <p:oleObj name="Equation" r:id="rId4" imgW="825500" imgH="393700" progId="Equation.3">
                  <p:embed/>
                </p:oleObj>
              </mc:Choice>
              <mc:Fallback>
                <p:oleObj name="Equation" r:id="rId4" imgW="825500" imgH="393700" progId="Equation.3">
                  <p:embed/>
                  <p:pic>
                    <p:nvPicPr>
                      <p:cNvPr id="83970" name="Object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374246"/>
                        <a:ext cx="795337"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3982" name="Picture 2054" descr="fit_ccoef_er"/>
          <p:cNvPicPr>
            <a:picLocks noChangeAspect="1" noChangeArrowheads="1"/>
          </p:cNvPicPr>
          <p:nvPr/>
        </p:nvPicPr>
        <p:blipFill>
          <a:blip r:embed="rId6"/>
          <a:srcRect/>
          <a:stretch>
            <a:fillRect/>
          </a:stretch>
        </p:blipFill>
        <p:spPr bwMode="auto">
          <a:xfrm>
            <a:off x="3233203" y="533378"/>
            <a:ext cx="3605213" cy="2928938"/>
          </a:xfrm>
          <a:prstGeom prst="rect">
            <a:avLst/>
          </a:prstGeom>
          <a:noFill/>
          <a:ln w="9525">
            <a:noFill/>
            <a:miter lim="800000"/>
            <a:headEnd/>
            <a:tailEnd/>
          </a:ln>
        </p:spPr>
      </p:pic>
      <p:graphicFrame>
        <p:nvGraphicFramePr>
          <p:cNvPr id="83971" name="Object 2052"/>
          <p:cNvGraphicFramePr>
            <a:graphicFrameLocks noChangeAspect="1"/>
          </p:cNvGraphicFramePr>
          <p:nvPr/>
        </p:nvGraphicFramePr>
        <p:xfrm>
          <a:off x="4254500" y="2487083"/>
          <a:ext cx="1135063" cy="192088"/>
        </p:xfrm>
        <a:graphic>
          <a:graphicData uri="http://schemas.openxmlformats.org/presentationml/2006/ole">
            <mc:AlternateContent xmlns:mc="http://schemas.openxmlformats.org/markup-compatibility/2006">
              <mc:Choice xmlns:v="urn:schemas-microsoft-com:vml" Requires="v">
                <p:oleObj name="Equation" r:id="rId7" imgW="622300" imgH="127000" progId="Equation.3">
                  <p:embed/>
                </p:oleObj>
              </mc:Choice>
              <mc:Fallback>
                <p:oleObj name="Equation" r:id="rId7" imgW="622300" imgH="127000" progId="Equation.3">
                  <p:embed/>
                  <p:pic>
                    <p:nvPicPr>
                      <p:cNvPr id="83971" name="Object 2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0" y="2487083"/>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6227246" y="867827"/>
            <a:ext cx="3455988" cy="2019300"/>
            <a:chOff x="2349" y="1872"/>
            <a:chExt cx="2487" cy="1872"/>
          </a:xfrm>
        </p:grpSpPr>
        <p:grpSp>
          <p:nvGrpSpPr>
            <p:cNvPr id="84014" name="Group 13"/>
            <p:cNvGrpSpPr>
              <a:grpSpLocks/>
            </p:cNvGrpSpPr>
            <p:nvPr/>
          </p:nvGrpSpPr>
          <p:grpSpPr bwMode="auto">
            <a:xfrm>
              <a:off x="2349" y="1872"/>
              <a:ext cx="2487" cy="1872"/>
              <a:chOff x="2349" y="1872"/>
              <a:chExt cx="2487" cy="1872"/>
            </a:xfrm>
          </p:grpSpPr>
          <p:pic>
            <p:nvPicPr>
              <p:cNvPr id="84016" name="Picture 14" descr="out"/>
              <p:cNvPicPr>
                <a:picLocks noChangeAspect="1" noChangeArrowheads="1"/>
              </p:cNvPicPr>
              <p:nvPr/>
            </p:nvPicPr>
            <p:blipFill>
              <a:blip r:embed="rId9"/>
              <a:srcRect t="5060"/>
              <a:stretch>
                <a:fillRect/>
              </a:stretch>
            </p:blipFill>
            <p:spPr bwMode="auto">
              <a:xfrm>
                <a:off x="2349" y="1872"/>
                <a:ext cx="1992" cy="1872"/>
              </a:xfrm>
              <a:prstGeom prst="rect">
                <a:avLst/>
              </a:prstGeom>
              <a:noFill/>
              <a:ln w="9525">
                <a:noFill/>
                <a:miter lim="800000"/>
                <a:headEnd/>
                <a:tailEnd/>
              </a:ln>
            </p:spPr>
          </p:pic>
          <p:sp>
            <p:nvSpPr>
              <p:cNvPr id="84017" name="Text Box 15"/>
              <p:cNvSpPr txBox="1">
                <a:spLocks noChangeArrowheads="1"/>
              </p:cNvSpPr>
              <p:nvPr/>
            </p:nvSpPr>
            <p:spPr bwMode="auto">
              <a:xfrm>
                <a:off x="3280" y="2063"/>
                <a:ext cx="1556" cy="342"/>
              </a:xfrm>
              <a:prstGeom prst="rect">
                <a:avLst/>
              </a:prstGeom>
              <a:noFill/>
              <a:ln w="9525">
                <a:noFill/>
                <a:miter lim="800000"/>
                <a:headEnd/>
                <a:tailEnd/>
              </a:ln>
            </p:spPr>
            <p:txBody>
              <a:bodyPr lIns="91407" tIns="45704" rIns="91407" bIns="45704">
                <a:prstTxWarp prst="textNoShape">
                  <a:avLst/>
                </a:prstTxWarp>
                <a:spAutoFit/>
              </a:bodyPr>
              <a:lstStyle/>
              <a:p>
                <a:r>
                  <a:rPr lang="en-US"/>
                  <a:t>P(</a:t>
                </a:r>
                <a:r>
                  <a:rPr lang="en-US" i="1"/>
                  <a:t>k</a:t>
                </a:r>
                <a:r>
                  <a:rPr lang="en-US"/>
                  <a:t>)  ~ </a:t>
                </a:r>
                <a:r>
                  <a:rPr lang="en-US" i="1"/>
                  <a:t>k</a:t>
                </a:r>
                <a:r>
                  <a:rPr lang="en-US" baseline="30000"/>
                  <a:t>-</a:t>
                </a:r>
                <a:r>
                  <a:rPr lang="en-US" baseline="30000">
                    <a:sym typeface="Symbol" pitchFamily="-84" charset="2"/>
                  </a:rPr>
                  <a:t></a:t>
                </a:r>
                <a:endParaRPr lang="en-US"/>
              </a:p>
            </p:txBody>
          </p:sp>
        </p:grpSp>
        <p:sp>
          <p:nvSpPr>
            <p:cNvPr id="84015" name="Text Box 17"/>
            <p:cNvSpPr txBox="1">
              <a:spLocks noChangeArrowheads="1"/>
            </p:cNvSpPr>
            <p:nvPr/>
          </p:nvSpPr>
          <p:spPr bwMode="auto">
            <a:xfrm>
              <a:off x="3648" y="3034"/>
              <a:ext cx="952" cy="250"/>
            </a:xfrm>
            <a:prstGeom prst="rect">
              <a:avLst/>
            </a:prstGeom>
            <a:noFill/>
            <a:ln w="12700">
              <a:noFill/>
              <a:miter lim="800000"/>
              <a:headEnd/>
              <a:tailEnd/>
            </a:ln>
          </p:spPr>
          <p:txBody>
            <a:bodyPr>
              <a:prstTxWarp prst="textNoShape">
                <a:avLst/>
              </a:prstTxWarp>
              <a:spAutoFit/>
            </a:bodyPr>
            <a:lstStyle/>
            <a:p>
              <a:endParaRPr lang="hu-HU">
                <a:ea typeface="Times New Roman" pitchFamily="-84" charset="0"/>
                <a:cs typeface="Times New Roman" pitchFamily="-84" charset="0"/>
              </a:endParaRPr>
            </a:p>
          </p:txBody>
        </p:sp>
      </p:grpSp>
      <p:sp>
        <p:nvSpPr>
          <p:cNvPr id="83984" name="TextBox 18"/>
          <p:cNvSpPr txBox="1">
            <a:spLocks noChangeArrowheads="1"/>
          </p:cNvSpPr>
          <p:nvPr/>
        </p:nvSpPr>
        <p:spPr bwMode="auto">
          <a:xfrm>
            <a:off x="1033463" y="499527"/>
            <a:ext cx="1389062" cy="369888"/>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Pathlenght</a:t>
            </a:r>
          </a:p>
        </p:txBody>
      </p:sp>
      <p:sp>
        <p:nvSpPr>
          <p:cNvPr id="83985" name="TextBox 19"/>
          <p:cNvSpPr txBox="1">
            <a:spLocks noChangeArrowheads="1"/>
          </p:cNvSpPr>
          <p:nvPr/>
        </p:nvSpPr>
        <p:spPr bwMode="auto">
          <a:xfrm>
            <a:off x="3973513" y="512227"/>
            <a:ext cx="1325562" cy="368300"/>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Clustering</a:t>
            </a:r>
          </a:p>
        </p:txBody>
      </p:sp>
      <p:sp>
        <p:nvSpPr>
          <p:cNvPr id="83986" name="TextBox 20"/>
          <p:cNvSpPr txBox="1">
            <a:spLocks noChangeArrowheads="1"/>
          </p:cNvSpPr>
          <p:nvPr/>
        </p:nvSpPr>
        <p:spPr bwMode="auto">
          <a:xfrm>
            <a:off x="6645275" y="501115"/>
            <a:ext cx="1608138" cy="368300"/>
          </a:xfrm>
          <a:prstGeom prst="rect">
            <a:avLst/>
          </a:prstGeom>
          <a:noFill/>
          <a:ln w="9525">
            <a:noFill/>
            <a:miter lim="800000"/>
            <a:headEnd/>
            <a:tailEnd/>
          </a:ln>
        </p:spPr>
        <p:txBody>
          <a:bodyPr wrap="none">
            <a:prstTxWarp prst="textNoShape">
              <a:avLst/>
            </a:prstTxWarp>
            <a:spAutoFit/>
          </a:bodyPr>
          <a:lstStyle/>
          <a:p>
            <a:r>
              <a:rPr lang="hu-HU" b="1">
                <a:solidFill>
                  <a:srgbClr val="FF0000"/>
                </a:solidFill>
                <a:latin typeface="Helvetica" pitchFamily="-84" charset="0"/>
                <a:ea typeface="Helvetica" pitchFamily="-84" charset="0"/>
                <a:cs typeface="Helvetica" pitchFamily="-84" charset="0"/>
              </a:rPr>
              <a:t>Degree Distr.</a:t>
            </a:r>
          </a:p>
        </p:txBody>
      </p:sp>
      <p:graphicFrame>
        <p:nvGraphicFramePr>
          <p:cNvPr id="83973" name="Object 20"/>
          <p:cNvGraphicFramePr>
            <a:graphicFrameLocks noChangeAspect="1"/>
          </p:cNvGraphicFramePr>
          <p:nvPr/>
        </p:nvGraphicFramePr>
        <p:xfrm>
          <a:off x="1419225" y="3816350"/>
          <a:ext cx="1046163" cy="455613"/>
        </p:xfrm>
        <a:graphic>
          <a:graphicData uri="http://schemas.openxmlformats.org/presentationml/2006/ole">
            <mc:AlternateContent xmlns:mc="http://schemas.openxmlformats.org/markup-compatibility/2006">
              <mc:Choice xmlns:v="urn:schemas-microsoft-com:vml" Requires="v">
                <p:oleObj name="Equation" r:id="rId10" imgW="876240" imgH="457200" progId="Equation.3">
                  <p:embed/>
                </p:oleObj>
              </mc:Choice>
              <mc:Fallback>
                <p:oleObj name="Equation" r:id="rId10" imgW="876240" imgH="457200" progId="Equation.3">
                  <p:embed/>
                  <p:pic>
                    <p:nvPicPr>
                      <p:cNvPr id="83973"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9225" y="3816350"/>
                        <a:ext cx="10461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4" name="Object 6"/>
          <p:cNvGraphicFramePr>
            <a:graphicFrameLocks noChangeAspect="1"/>
          </p:cNvGraphicFramePr>
          <p:nvPr/>
        </p:nvGraphicFramePr>
        <p:xfrm>
          <a:off x="1419225" y="4500563"/>
          <a:ext cx="1047750" cy="455612"/>
        </p:xfrm>
        <a:graphic>
          <a:graphicData uri="http://schemas.openxmlformats.org/presentationml/2006/ole">
            <mc:AlternateContent xmlns:mc="http://schemas.openxmlformats.org/markup-compatibility/2006">
              <mc:Choice xmlns:v="urn:schemas-microsoft-com:vml" Requires="v">
                <p:oleObj name="Equation" r:id="rId12" imgW="876240" imgH="457200" progId="Equation.3">
                  <p:embed/>
                </p:oleObj>
              </mc:Choice>
              <mc:Fallback>
                <p:oleObj name="Equation" r:id="rId12" imgW="876240" imgH="457200" progId="Equation.3">
                  <p:embed/>
                  <p:pic>
                    <p:nvPicPr>
                      <p:cNvPr id="8397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9225" y="4500563"/>
                        <a:ext cx="10477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6" name="Object 8"/>
          <p:cNvGraphicFramePr>
            <a:graphicFrameLocks noChangeAspect="1"/>
          </p:cNvGraphicFramePr>
          <p:nvPr/>
        </p:nvGraphicFramePr>
        <p:xfrm>
          <a:off x="4395788" y="4614863"/>
          <a:ext cx="1135062" cy="192087"/>
        </p:xfrm>
        <a:graphic>
          <a:graphicData uri="http://schemas.openxmlformats.org/presentationml/2006/ole">
            <mc:AlternateContent xmlns:mc="http://schemas.openxmlformats.org/markup-compatibility/2006">
              <mc:Choice xmlns:v="urn:schemas-microsoft-com:vml" Requires="v">
                <p:oleObj name="Equation" r:id="rId13" imgW="622300" imgH="127000" progId="Equation.3">
                  <p:embed/>
                </p:oleObj>
              </mc:Choice>
              <mc:Fallback>
                <p:oleObj name="Equation" r:id="rId13" imgW="622300" imgH="127000" progId="Equation.3">
                  <p:embed/>
                  <p:pic>
                    <p:nvPicPr>
                      <p:cNvPr id="83976"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5788" y="4614863"/>
                        <a:ext cx="1135062" cy="19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7" name="Object 21"/>
          <p:cNvGraphicFramePr>
            <a:graphicFrameLocks noChangeAspect="1"/>
          </p:cNvGraphicFramePr>
          <p:nvPr/>
        </p:nvGraphicFramePr>
        <p:xfrm>
          <a:off x="4254500" y="3827463"/>
          <a:ext cx="1295400" cy="463550"/>
        </p:xfrm>
        <a:graphic>
          <a:graphicData uri="http://schemas.openxmlformats.org/presentationml/2006/ole">
            <mc:AlternateContent xmlns:mc="http://schemas.openxmlformats.org/markup-compatibility/2006">
              <mc:Choice xmlns:v="urn:schemas-microsoft-com:vml" Requires="v">
                <p:oleObj name="Equation" r:id="rId15" imgW="977760" imgH="419040" progId="Equation.3">
                  <p:embed/>
                </p:oleObj>
              </mc:Choice>
              <mc:Fallback>
                <p:oleObj name="Equation" r:id="rId15" imgW="977760" imgH="419040" progId="Equation.3">
                  <p:embed/>
                  <p:pic>
                    <p:nvPicPr>
                      <p:cNvPr id="839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54500" y="3827463"/>
                        <a:ext cx="12954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nvGraphicFramePr>
        <p:xfrm>
          <a:off x="7296150" y="3840163"/>
          <a:ext cx="1347788" cy="415925"/>
        </p:xfrm>
        <a:graphic>
          <a:graphicData uri="http://schemas.openxmlformats.org/presentationml/2006/ole">
            <mc:AlternateContent xmlns:mc="http://schemas.openxmlformats.org/markup-compatibility/2006">
              <mc:Choice xmlns:v="urn:schemas-microsoft-com:vml" Requires="v">
                <p:oleObj name="Equation" r:id="rId17" imgW="1168400" imgH="393700" progId="Equation.3">
                  <p:embed/>
                </p:oleObj>
              </mc:Choice>
              <mc:Fallback>
                <p:oleObj name="Equation" r:id="rId17" imgW="1168400" imgH="393700" progId="Equation.3">
                  <p:embed/>
                  <p:pic>
                    <p:nvPicPr>
                      <p:cNvPr id="7"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96150" y="3840163"/>
                        <a:ext cx="134778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8" name="TextBox 29"/>
          <p:cNvSpPr txBox="1">
            <a:spLocks noChangeArrowheads="1"/>
          </p:cNvSpPr>
          <p:nvPr/>
        </p:nvSpPr>
        <p:spPr bwMode="auto">
          <a:xfrm>
            <a:off x="7434263" y="4500563"/>
            <a:ext cx="1165225" cy="306387"/>
          </a:xfrm>
          <a:prstGeom prst="rect">
            <a:avLst/>
          </a:prstGeom>
          <a:noFill/>
          <a:ln w="9525">
            <a:noFill/>
            <a:miter lim="800000"/>
            <a:headEnd/>
            <a:tailEnd/>
          </a:ln>
        </p:spPr>
        <p:txBody>
          <a:bodyPr wrap="none">
            <a:prstTxWarp prst="textNoShape">
              <a:avLst/>
            </a:prstTxWarp>
            <a:spAutoFit/>
          </a:bodyPr>
          <a:lstStyle/>
          <a:p>
            <a:r>
              <a:rPr lang="hu-HU" sz="1400" i="1">
                <a:latin typeface="Helvetica" pitchFamily="-84" charset="0"/>
                <a:ea typeface="Helvetica" pitchFamily="-84" charset="0"/>
                <a:cs typeface="Helvetica" pitchFamily="-84" charset="0"/>
              </a:rPr>
              <a:t>Exponential</a:t>
            </a:r>
          </a:p>
        </p:txBody>
      </p:sp>
      <p:pic>
        <p:nvPicPr>
          <p:cNvPr id="83990" name="Picture 6"/>
          <p:cNvPicPr>
            <a:picLocks noChangeAspect="1"/>
          </p:cNvPicPr>
          <p:nvPr/>
        </p:nvPicPr>
        <p:blipFill>
          <a:blip r:embed="rId19"/>
          <a:srcRect/>
          <a:stretch>
            <a:fillRect/>
          </a:stretch>
        </p:blipFill>
        <p:spPr bwMode="auto">
          <a:xfrm>
            <a:off x="2944813" y="3998913"/>
            <a:ext cx="338137" cy="280987"/>
          </a:xfrm>
          <a:prstGeom prst="rect">
            <a:avLst/>
          </a:prstGeom>
          <a:noFill/>
          <a:ln w="9525">
            <a:noFill/>
            <a:miter lim="800000"/>
            <a:headEnd/>
            <a:tailEnd/>
          </a:ln>
        </p:spPr>
      </p:pic>
      <p:pic>
        <p:nvPicPr>
          <p:cNvPr id="83992" name="Picture 7"/>
          <p:cNvPicPr>
            <a:picLocks noChangeAspect="1"/>
          </p:cNvPicPr>
          <p:nvPr/>
        </p:nvPicPr>
        <p:blipFill>
          <a:blip r:embed="rId20"/>
          <a:srcRect/>
          <a:stretch>
            <a:fillRect/>
          </a:stretch>
        </p:blipFill>
        <p:spPr bwMode="auto">
          <a:xfrm>
            <a:off x="8783638" y="3937000"/>
            <a:ext cx="349250" cy="292100"/>
          </a:xfrm>
          <a:prstGeom prst="rect">
            <a:avLst/>
          </a:prstGeom>
          <a:noFill/>
          <a:ln w="9525">
            <a:noFill/>
            <a:miter lim="800000"/>
            <a:headEnd/>
            <a:tailEnd/>
          </a:ln>
        </p:spPr>
      </p:pic>
      <p:pic>
        <p:nvPicPr>
          <p:cNvPr id="83993" name="Picture 7"/>
          <p:cNvPicPr>
            <a:picLocks noChangeAspect="1"/>
          </p:cNvPicPr>
          <p:nvPr/>
        </p:nvPicPr>
        <p:blipFill>
          <a:blip r:embed="rId20"/>
          <a:srcRect/>
          <a:stretch>
            <a:fillRect/>
          </a:stretch>
        </p:blipFill>
        <p:spPr bwMode="auto">
          <a:xfrm>
            <a:off x="8783638" y="4548188"/>
            <a:ext cx="349250" cy="292100"/>
          </a:xfrm>
          <a:prstGeom prst="rect">
            <a:avLst/>
          </a:prstGeom>
          <a:noFill/>
          <a:ln w="9525">
            <a:noFill/>
            <a:miter lim="800000"/>
            <a:headEnd/>
            <a:tailEnd/>
          </a:ln>
        </p:spPr>
      </p:pic>
      <p:pic>
        <p:nvPicPr>
          <p:cNvPr id="83994" name="Picture 6"/>
          <p:cNvPicPr>
            <a:picLocks noChangeAspect="1"/>
          </p:cNvPicPr>
          <p:nvPr/>
        </p:nvPicPr>
        <p:blipFill>
          <a:blip r:embed="rId19"/>
          <a:srcRect/>
          <a:stretch>
            <a:fillRect/>
          </a:stretch>
        </p:blipFill>
        <p:spPr bwMode="auto">
          <a:xfrm>
            <a:off x="2946400" y="4535488"/>
            <a:ext cx="338138" cy="282575"/>
          </a:xfrm>
          <a:prstGeom prst="rect">
            <a:avLst/>
          </a:prstGeom>
          <a:noFill/>
          <a:ln w="9525">
            <a:noFill/>
            <a:miter lim="800000"/>
            <a:headEnd/>
            <a:tailEnd/>
          </a:ln>
        </p:spPr>
      </p:pic>
      <p:pic>
        <p:nvPicPr>
          <p:cNvPr id="83996" name="Picture 6"/>
          <p:cNvPicPr>
            <a:picLocks noChangeAspect="1"/>
          </p:cNvPicPr>
          <p:nvPr/>
        </p:nvPicPr>
        <p:blipFill>
          <a:blip r:embed="rId19"/>
          <a:srcRect/>
          <a:stretch>
            <a:fillRect/>
          </a:stretch>
        </p:blipFill>
        <p:spPr bwMode="auto">
          <a:xfrm>
            <a:off x="5940425" y="4525963"/>
            <a:ext cx="338138" cy="280987"/>
          </a:xfrm>
          <a:prstGeom prst="rect">
            <a:avLst/>
          </a:prstGeom>
          <a:noFill/>
          <a:ln w="9525">
            <a:noFill/>
            <a:miter lim="800000"/>
            <a:headEnd/>
            <a:tailEnd/>
          </a:ln>
        </p:spPr>
      </p:pic>
      <p:pic>
        <p:nvPicPr>
          <p:cNvPr id="83997" name="Picture 7"/>
          <p:cNvPicPr>
            <a:picLocks noChangeAspect="1"/>
          </p:cNvPicPr>
          <p:nvPr/>
        </p:nvPicPr>
        <p:blipFill>
          <a:blip r:embed="rId20"/>
          <a:srcRect/>
          <a:stretch>
            <a:fillRect/>
          </a:stretch>
        </p:blipFill>
        <p:spPr bwMode="auto">
          <a:xfrm>
            <a:off x="5940425" y="3949700"/>
            <a:ext cx="350838" cy="292100"/>
          </a:xfrm>
          <a:prstGeom prst="rect">
            <a:avLst/>
          </a:prstGeom>
          <a:noFill/>
          <a:ln w="9525">
            <a:noFill/>
            <a:miter lim="800000"/>
            <a:headEnd/>
            <a:tailEnd/>
          </a:ln>
        </p:spPr>
      </p:pic>
      <p:cxnSp>
        <p:nvCxnSpPr>
          <p:cNvPr id="43" name="Straight Connector 42"/>
          <p:cNvCxnSpPr/>
          <p:nvPr/>
        </p:nvCxnSpPr>
        <p:spPr>
          <a:xfrm>
            <a:off x="-9525" y="4367213"/>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4992688"/>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4002" name="Text Box 15"/>
          <p:cNvSpPr txBox="1">
            <a:spLocks noChangeArrowheads="1"/>
          </p:cNvSpPr>
          <p:nvPr/>
        </p:nvSpPr>
        <p:spPr bwMode="auto">
          <a:xfrm>
            <a:off x="7537450" y="4994275"/>
            <a:ext cx="2162175" cy="368300"/>
          </a:xfrm>
          <a:prstGeom prst="rect">
            <a:avLst/>
          </a:prstGeom>
          <a:noFill/>
          <a:ln w="9525">
            <a:noFill/>
            <a:miter lim="800000"/>
            <a:headEnd/>
            <a:tailEnd/>
          </a:ln>
        </p:spPr>
        <p:txBody>
          <a:bodyPr lIns="91407" tIns="45704" rIns="91407" bIns="45704">
            <a:prstTxWarp prst="textNoShape">
              <a:avLst/>
            </a:prstTxWarp>
            <a:spAutoFit/>
          </a:bodyPr>
          <a:lstStyle/>
          <a:p>
            <a:r>
              <a:rPr lang="en-US">
                <a:latin typeface="Helvetica" pitchFamily="-84" charset="0"/>
                <a:ea typeface="Helvetica" pitchFamily="-84" charset="0"/>
                <a:cs typeface="Helvetica" pitchFamily="-84" charset="0"/>
              </a:rPr>
              <a:t>P(</a:t>
            </a:r>
            <a:r>
              <a:rPr lang="en-US" i="1">
                <a:latin typeface="Helvetica" pitchFamily="-84" charset="0"/>
                <a:ea typeface="Helvetica" pitchFamily="-84" charset="0"/>
                <a:cs typeface="Helvetica" pitchFamily="-84" charset="0"/>
              </a:rPr>
              <a:t>k</a:t>
            </a:r>
            <a:r>
              <a:rPr lang="en-US">
                <a:latin typeface="Helvetica" pitchFamily="-84" charset="0"/>
                <a:ea typeface="Helvetica" pitchFamily="-84" charset="0"/>
                <a:cs typeface="Helvetica" pitchFamily="-84" charset="0"/>
              </a:rPr>
              <a:t>)  ~ </a:t>
            </a:r>
            <a:r>
              <a:rPr lang="en-US" i="1">
                <a:latin typeface="Helvetica" pitchFamily="-84" charset="0"/>
                <a:ea typeface="Helvetica" pitchFamily="-84" charset="0"/>
                <a:cs typeface="Helvetica" pitchFamily="-84" charset="0"/>
              </a:rPr>
              <a:t>k</a:t>
            </a:r>
            <a:r>
              <a:rPr lang="en-US" baseline="30000">
                <a:latin typeface="Helvetica" pitchFamily="-84" charset="0"/>
                <a:ea typeface="Helvetica" pitchFamily="-84" charset="0"/>
                <a:cs typeface="Helvetica" pitchFamily="-84" charset="0"/>
              </a:rPr>
              <a:t>-</a:t>
            </a:r>
            <a:r>
              <a:rPr lang="en-US" baseline="30000">
                <a:latin typeface="Helvetica" pitchFamily="-84" charset="0"/>
                <a:ea typeface="Helvetica" pitchFamily="-84" charset="0"/>
                <a:cs typeface="Helvetica" pitchFamily="-84" charset="0"/>
                <a:sym typeface="Symbol" pitchFamily="-84" charset="2"/>
              </a:rPr>
              <a:t></a:t>
            </a:r>
            <a:endParaRPr lang="en-US">
              <a:latin typeface="Helvetica" pitchFamily="-84" charset="0"/>
              <a:ea typeface="Helvetica" pitchFamily="-84" charset="0"/>
              <a:cs typeface="Helvetica" pitchFamily="-84" charset="0"/>
            </a:endParaRPr>
          </a:p>
        </p:txBody>
      </p:sp>
      <p:pic>
        <p:nvPicPr>
          <p:cNvPr id="84003" name="Picture 6"/>
          <p:cNvPicPr>
            <a:picLocks noChangeAspect="1"/>
          </p:cNvPicPr>
          <p:nvPr/>
        </p:nvPicPr>
        <p:blipFill>
          <a:blip r:embed="rId19"/>
          <a:srcRect/>
          <a:stretch>
            <a:fillRect/>
          </a:stretch>
        </p:blipFill>
        <p:spPr bwMode="auto">
          <a:xfrm>
            <a:off x="8791575" y="5043488"/>
            <a:ext cx="338138" cy="280987"/>
          </a:xfrm>
          <a:prstGeom prst="rect">
            <a:avLst/>
          </a:prstGeom>
          <a:noFill/>
          <a:ln w="9525">
            <a:noFill/>
            <a:miter lim="800000"/>
            <a:headEnd/>
            <a:tailEnd/>
          </a:ln>
        </p:spPr>
      </p:pic>
      <p:graphicFrame>
        <p:nvGraphicFramePr>
          <p:cNvPr id="83979" name="Object 7"/>
          <p:cNvGraphicFramePr>
            <a:graphicFrameLocks noChangeAspect="1"/>
          </p:cNvGraphicFramePr>
          <p:nvPr/>
        </p:nvGraphicFramePr>
        <p:xfrm>
          <a:off x="1487488" y="5068888"/>
          <a:ext cx="1104900" cy="519112"/>
        </p:xfrm>
        <a:graphic>
          <a:graphicData uri="http://schemas.openxmlformats.org/presentationml/2006/ole">
            <mc:AlternateContent xmlns:mc="http://schemas.openxmlformats.org/markup-compatibility/2006">
              <mc:Choice xmlns:v="urn:schemas-microsoft-com:vml" Requires="v">
                <p:oleObj name="Equation" r:id="rId21" imgW="698400" imgH="393480" progId="Equation.3">
                  <p:embed/>
                </p:oleObj>
              </mc:Choice>
              <mc:Fallback>
                <p:oleObj name="Equation" r:id="rId21" imgW="698400" imgH="393480" progId="Equation.3">
                  <p:embed/>
                  <p:pic>
                    <p:nvPicPr>
                      <p:cNvPr id="83979"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7488" y="5068888"/>
                        <a:ext cx="11049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4" name="Picture 6"/>
          <p:cNvPicPr>
            <a:picLocks noChangeAspect="1"/>
          </p:cNvPicPr>
          <p:nvPr/>
        </p:nvPicPr>
        <p:blipFill>
          <a:blip r:embed="rId19"/>
          <a:srcRect/>
          <a:stretch>
            <a:fillRect/>
          </a:stretch>
        </p:blipFill>
        <p:spPr bwMode="auto">
          <a:xfrm>
            <a:off x="2962275" y="5145088"/>
            <a:ext cx="338138" cy="282575"/>
          </a:xfrm>
          <a:prstGeom prst="rect">
            <a:avLst/>
          </a:prstGeom>
          <a:noFill/>
          <a:ln w="9525">
            <a:noFill/>
            <a:miter lim="800000"/>
            <a:headEnd/>
            <a:tailEnd/>
          </a:ln>
        </p:spPr>
      </p:pic>
      <p:graphicFrame>
        <p:nvGraphicFramePr>
          <p:cNvPr id="83980" name="Object 12"/>
          <p:cNvGraphicFramePr>
            <a:graphicFrameLocks noChangeAspect="1"/>
          </p:cNvGraphicFramePr>
          <p:nvPr/>
        </p:nvGraphicFramePr>
        <p:xfrm>
          <a:off x="4383088" y="5095875"/>
          <a:ext cx="1082675" cy="466725"/>
        </p:xfrm>
        <a:graphic>
          <a:graphicData uri="http://schemas.openxmlformats.org/presentationml/2006/ole">
            <mc:AlternateContent xmlns:mc="http://schemas.openxmlformats.org/markup-compatibility/2006">
              <mc:Choice xmlns:v="urn:schemas-microsoft-com:vml" Requires="v">
                <p:oleObj name="Equation" r:id="rId23" imgW="736600" imgH="381000" progId="Equation.3">
                  <p:embed/>
                </p:oleObj>
              </mc:Choice>
              <mc:Fallback>
                <p:oleObj name="Equation" r:id="rId23" imgW="736600" imgH="381000" progId="Equation.3">
                  <p:embed/>
                  <p:pic>
                    <p:nvPicPr>
                      <p:cNvPr id="8398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83088" y="5095875"/>
                        <a:ext cx="1082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5" name="Picture 6"/>
          <p:cNvPicPr>
            <a:picLocks noChangeAspect="1"/>
          </p:cNvPicPr>
          <p:nvPr/>
        </p:nvPicPr>
        <p:blipFill>
          <a:blip r:embed="rId19"/>
          <a:srcRect/>
          <a:stretch>
            <a:fillRect/>
          </a:stretch>
        </p:blipFill>
        <p:spPr bwMode="auto">
          <a:xfrm>
            <a:off x="6324600" y="5143500"/>
            <a:ext cx="338138" cy="282575"/>
          </a:xfrm>
          <a:prstGeom prst="rect">
            <a:avLst/>
          </a:prstGeom>
          <a:noFill/>
          <a:ln w="9525">
            <a:noFill/>
            <a:miter lim="800000"/>
            <a:headEnd/>
            <a:tailEnd/>
          </a:ln>
        </p:spPr>
      </p:pic>
      <p:pic>
        <p:nvPicPr>
          <p:cNvPr id="84006" name="Picture 7"/>
          <p:cNvPicPr>
            <a:picLocks noChangeAspect="1"/>
          </p:cNvPicPr>
          <p:nvPr/>
        </p:nvPicPr>
        <p:blipFill>
          <a:blip r:embed="rId20"/>
          <a:srcRect/>
          <a:stretch>
            <a:fillRect/>
          </a:stretch>
        </p:blipFill>
        <p:spPr bwMode="auto">
          <a:xfrm>
            <a:off x="6024563" y="5180013"/>
            <a:ext cx="350837" cy="290512"/>
          </a:xfrm>
          <a:prstGeom prst="rect">
            <a:avLst/>
          </a:prstGeom>
          <a:noFill/>
          <a:ln w="9525">
            <a:noFill/>
            <a:miter lim="800000"/>
            <a:headEnd/>
            <a:tailEnd/>
          </a:ln>
        </p:spPr>
      </p:pic>
      <p:sp>
        <p:nvSpPr>
          <p:cNvPr id="52" name="Rectangle 51"/>
          <p:cNvSpPr/>
          <p:nvPr/>
        </p:nvSpPr>
        <p:spPr>
          <a:xfrm>
            <a:off x="3698875" y="5005388"/>
            <a:ext cx="3032125" cy="595312"/>
          </a:xfrm>
          <a:prstGeom prst="rect">
            <a:avLst/>
          </a:prstGeom>
          <a:solidFill>
            <a:srgbClr val="FF6600">
              <a:alpha val="18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u-HU"/>
          </a:p>
        </p:txBody>
      </p:sp>
      <p:sp>
        <p:nvSpPr>
          <p:cNvPr id="8400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THE LAST PROBLEM: HIGH, SYSTEM-SIZE INDEPENDENT C(N)</a:t>
            </a:r>
          </a:p>
        </p:txBody>
      </p:sp>
      <p:sp>
        <p:nvSpPr>
          <p:cNvPr id="84010" name="Rectangle 1026"/>
          <p:cNvSpPr txBox="1">
            <a:spLocks noChangeArrowheads="1"/>
          </p:cNvSpPr>
          <p:nvPr/>
        </p:nvSpPr>
        <p:spPr bwMode="auto">
          <a:xfrm>
            <a:off x="-193675" y="292840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t>Regu</a:t>
            </a:r>
            <a:r>
              <a:rPr lang="en-US" sz="1600" b="1">
                <a:latin typeface="Helvetica" pitchFamily="-84" charset="0"/>
                <a:ea typeface="Helvetica" pitchFamily="-84" charset="0"/>
                <a:cs typeface="Helvetica" pitchFamily="-84" charset="0"/>
              </a:rPr>
              <a:t>lar network</a:t>
            </a:r>
          </a:p>
        </p:txBody>
      </p:sp>
      <p:sp>
        <p:nvSpPr>
          <p:cNvPr id="84011" name="Text Box 7"/>
          <p:cNvSpPr txBox="1">
            <a:spLocks noChangeArrowheads="1"/>
          </p:cNvSpPr>
          <p:nvPr/>
        </p:nvSpPr>
        <p:spPr bwMode="auto">
          <a:xfrm>
            <a:off x="19050" y="3729038"/>
            <a:ext cx="1876425" cy="584200"/>
          </a:xfrm>
          <a:prstGeom prst="rect">
            <a:avLst/>
          </a:prstGeom>
          <a:noFill/>
          <a:ln w="9525">
            <a:noFill/>
            <a:miter lim="800000"/>
            <a:headEnd/>
            <a:tailEnd/>
          </a:ln>
        </p:spPr>
        <p:txBody>
          <a:bodyPr>
            <a:prstTxWarp prst="textNoShape">
              <a:avLst/>
            </a:prstTxWarp>
            <a:spAutoFit/>
          </a:bodyPr>
          <a:lstStyle/>
          <a:p>
            <a:r>
              <a:rPr lang="en-US" sz="1600" b="1"/>
              <a:t>Erdos-</a:t>
            </a:r>
            <a:endParaRPr lang="en-US" sz="1600" b="1">
              <a:latin typeface="Helvetica" pitchFamily="-84" charset="0"/>
              <a:ea typeface="Helvetica" pitchFamily="-84" charset="0"/>
              <a:cs typeface="Helvetica" pitchFamily="-84" charset="0"/>
            </a:endParaRPr>
          </a:p>
          <a:p>
            <a:r>
              <a:rPr lang="en-US" sz="1600" b="1">
                <a:latin typeface="Helvetica" pitchFamily="-84" charset="0"/>
                <a:ea typeface="Helvetica" pitchFamily="-84" charset="0"/>
                <a:cs typeface="Helvetica" pitchFamily="-84" charset="0"/>
              </a:rPr>
              <a:t>Renyi</a:t>
            </a:r>
            <a:endParaRPr lang="en-US" sz="1600" b="1">
              <a:solidFill>
                <a:srgbClr val="6666FF"/>
              </a:solidFill>
              <a:latin typeface="Helvetica" pitchFamily="-84" charset="0"/>
              <a:ea typeface="Helvetica" pitchFamily="-84" charset="0"/>
              <a:cs typeface="Helvetica" pitchFamily="-84" charset="0"/>
            </a:endParaRPr>
          </a:p>
        </p:txBody>
      </p:sp>
      <p:sp>
        <p:nvSpPr>
          <p:cNvPr id="84012" name="Text Box 7"/>
          <p:cNvSpPr txBox="1">
            <a:spLocks noChangeArrowheads="1"/>
          </p:cNvSpPr>
          <p:nvPr/>
        </p:nvSpPr>
        <p:spPr bwMode="auto">
          <a:xfrm>
            <a:off x="-9525" y="4370388"/>
            <a:ext cx="1874838" cy="585787"/>
          </a:xfrm>
          <a:prstGeom prst="rect">
            <a:avLst/>
          </a:prstGeom>
          <a:noFill/>
          <a:ln w="9525">
            <a:noFill/>
            <a:miter lim="800000"/>
            <a:headEnd/>
            <a:tailEnd/>
          </a:ln>
        </p:spPr>
        <p:txBody>
          <a:bodyPr>
            <a:prstTxWarp prst="textNoShape">
              <a:avLst/>
            </a:prstTxWarp>
            <a:spAutoFit/>
          </a:bodyPr>
          <a:lstStyle/>
          <a:p>
            <a:r>
              <a:rPr lang="en-US" sz="1600" b="1">
                <a:latin typeface="Helvetica" pitchFamily="-84" charset="0"/>
                <a:ea typeface="Helvetica" pitchFamily="-84" charset="0"/>
                <a:cs typeface="Helvetica" pitchFamily="-84" charset="0"/>
              </a:rPr>
              <a:t>Watts-</a:t>
            </a:r>
          </a:p>
          <a:p>
            <a:r>
              <a:rPr lang="en-US" sz="1600" b="1">
                <a:latin typeface="Helvetica" pitchFamily="-84" charset="0"/>
                <a:ea typeface="Helvetica" pitchFamily="-84" charset="0"/>
                <a:cs typeface="Helvetica" pitchFamily="-84" charset="0"/>
              </a:rPr>
              <a:t>Strogatz</a:t>
            </a:r>
            <a:endParaRPr lang="en-US" sz="1600" b="1">
              <a:solidFill>
                <a:srgbClr val="6666FF"/>
              </a:solidFill>
              <a:latin typeface="Helvetica" pitchFamily="-84" charset="0"/>
              <a:ea typeface="Helvetica" pitchFamily="-84" charset="0"/>
              <a:cs typeface="Helvetica" pitchFamily="-84" charset="0"/>
            </a:endParaRPr>
          </a:p>
        </p:txBody>
      </p:sp>
      <p:sp>
        <p:nvSpPr>
          <p:cNvPr id="84013" name="Rectangle 1026"/>
          <p:cNvSpPr txBox="1">
            <a:spLocks noChangeArrowheads="1"/>
          </p:cNvSpPr>
          <p:nvPr/>
        </p:nvSpPr>
        <p:spPr bwMode="auto">
          <a:xfrm>
            <a:off x="-180975" y="484028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latin typeface="Helvetica" pitchFamily="-84" charset="0"/>
                <a:ea typeface="Helvetica" pitchFamily="-84" charset="0"/>
                <a:cs typeface="Helvetica" pitchFamily="-84" charset="0"/>
              </a:rPr>
              <a:t>Barabasi-Albert</a:t>
            </a:r>
          </a:p>
        </p:txBody>
      </p:sp>
      <p:sp>
        <p:nvSpPr>
          <p:cNvPr id="5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graphicFrame>
        <p:nvGraphicFramePr>
          <p:cNvPr id="83972" name="Object 1043"/>
          <p:cNvGraphicFramePr>
            <a:graphicFrameLocks noChangeAspect="1"/>
          </p:cNvGraphicFramePr>
          <p:nvPr/>
        </p:nvGraphicFramePr>
        <p:xfrm>
          <a:off x="1550988" y="3244321"/>
          <a:ext cx="898525" cy="252412"/>
        </p:xfrm>
        <a:graphic>
          <a:graphicData uri="http://schemas.openxmlformats.org/presentationml/2006/ole">
            <mc:AlternateContent xmlns:mc="http://schemas.openxmlformats.org/markup-compatibility/2006">
              <mc:Choice xmlns:v="urn:schemas-microsoft-com:vml" Requires="v">
                <p:oleObj name="Equation" r:id="rId25" imgW="495300" imgH="165100" progId="Equation.3">
                  <p:embed/>
                </p:oleObj>
              </mc:Choice>
              <mc:Fallback>
                <p:oleObj name="Equation" r:id="rId25" imgW="495300" imgH="165100" progId="Equation.3">
                  <p:embed/>
                  <p:pic>
                    <p:nvPicPr>
                      <p:cNvPr id="83972" name="Object 10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50988" y="3244321"/>
                        <a:ext cx="898525"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5" name="Object 7"/>
          <p:cNvGraphicFramePr>
            <a:graphicFrameLocks noChangeAspect="1"/>
          </p:cNvGraphicFramePr>
          <p:nvPr/>
        </p:nvGraphicFramePr>
        <p:xfrm>
          <a:off x="4254500" y="3277658"/>
          <a:ext cx="1135063" cy="192088"/>
        </p:xfrm>
        <a:graphic>
          <a:graphicData uri="http://schemas.openxmlformats.org/presentationml/2006/ole">
            <mc:AlternateContent xmlns:mc="http://schemas.openxmlformats.org/markup-compatibility/2006">
              <mc:Choice xmlns:v="urn:schemas-microsoft-com:vml" Requires="v">
                <p:oleObj name="Equation" r:id="rId27" imgW="622300" imgH="127000" progId="Equation.3">
                  <p:embed/>
                </p:oleObj>
              </mc:Choice>
              <mc:Fallback>
                <p:oleObj name="Equation" r:id="rId27" imgW="622300" imgH="127000" progId="Equation.3">
                  <p:embed/>
                  <p:pic>
                    <p:nvPicPr>
                      <p:cNvPr id="83975" name="Object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54500" y="3277658"/>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7" name="Rectangle 27"/>
          <p:cNvSpPr>
            <a:spLocks noChangeArrowheads="1"/>
          </p:cNvSpPr>
          <p:nvPr/>
        </p:nvSpPr>
        <p:spPr bwMode="auto">
          <a:xfrm>
            <a:off x="7296150" y="3179233"/>
            <a:ext cx="1417638" cy="369888"/>
          </a:xfrm>
          <a:prstGeom prst="rect">
            <a:avLst/>
          </a:prstGeom>
          <a:noFill/>
          <a:ln w="9525">
            <a:noFill/>
            <a:miter lim="800000"/>
            <a:headEnd/>
            <a:tailEnd/>
          </a:ln>
        </p:spPr>
        <p:txBody>
          <a:bodyPr wrap="none">
            <a:prstTxWarp prst="textNoShape">
              <a:avLst/>
            </a:prstTxWarp>
            <a:spAutoFit/>
          </a:bodyPr>
          <a:lstStyle/>
          <a:p>
            <a:r>
              <a:rPr lang="hu-HU"/>
              <a:t>P(k)=δ(k-k</a:t>
            </a:r>
            <a:r>
              <a:rPr lang="hu-HU" baseline="-25000"/>
              <a:t>d</a:t>
            </a:r>
            <a:r>
              <a:rPr lang="hu-HU"/>
              <a:t>)</a:t>
            </a:r>
          </a:p>
        </p:txBody>
      </p:sp>
      <p:pic>
        <p:nvPicPr>
          <p:cNvPr id="83989" name="Picture 7"/>
          <p:cNvPicPr>
            <a:picLocks noChangeAspect="1"/>
          </p:cNvPicPr>
          <p:nvPr/>
        </p:nvPicPr>
        <p:blipFill>
          <a:blip r:embed="rId20"/>
          <a:srcRect/>
          <a:stretch>
            <a:fillRect/>
          </a:stretch>
        </p:blipFill>
        <p:spPr bwMode="auto">
          <a:xfrm>
            <a:off x="2924175" y="3230033"/>
            <a:ext cx="350838" cy="290513"/>
          </a:xfrm>
          <a:prstGeom prst="rect">
            <a:avLst/>
          </a:prstGeom>
          <a:noFill/>
          <a:ln w="9525">
            <a:noFill/>
            <a:miter lim="800000"/>
            <a:headEnd/>
            <a:tailEnd/>
          </a:ln>
        </p:spPr>
      </p:pic>
      <p:pic>
        <p:nvPicPr>
          <p:cNvPr id="83991" name="Picture 7"/>
          <p:cNvPicPr>
            <a:picLocks noChangeAspect="1"/>
          </p:cNvPicPr>
          <p:nvPr/>
        </p:nvPicPr>
        <p:blipFill>
          <a:blip r:embed="rId20"/>
          <a:srcRect/>
          <a:stretch>
            <a:fillRect/>
          </a:stretch>
        </p:blipFill>
        <p:spPr bwMode="auto">
          <a:xfrm>
            <a:off x="8753475" y="3268133"/>
            <a:ext cx="350838" cy="292100"/>
          </a:xfrm>
          <a:prstGeom prst="rect">
            <a:avLst/>
          </a:prstGeom>
          <a:noFill/>
          <a:ln w="9525">
            <a:noFill/>
            <a:miter lim="800000"/>
            <a:headEnd/>
            <a:tailEnd/>
          </a:ln>
        </p:spPr>
      </p:pic>
      <p:pic>
        <p:nvPicPr>
          <p:cNvPr id="83995" name="Picture 6"/>
          <p:cNvPicPr>
            <a:picLocks noChangeAspect="1"/>
          </p:cNvPicPr>
          <p:nvPr/>
        </p:nvPicPr>
        <p:blipFill>
          <a:blip r:embed="rId19"/>
          <a:srcRect/>
          <a:stretch>
            <a:fillRect/>
          </a:stretch>
        </p:blipFill>
        <p:spPr bwMode="auto">
          <a:xfrm>
            <a:off x="5940425" y="3277658"/>
            <a:ext cx="338138" cy="282575"/>
          </a:xfrm>
          <a:prstGeom prst="rect">
            <a:avLst/>
          </a:prstGeom>
          <a:noFill/>
          <a:ln w="9525">
            <a:noFill/>
            <a:miter lim="800000"/>
            <a:headEnd/>
            <a:tailEnd/>
          </a:ln>
        </p:spPr>
      </p:pic>
      <p:cxnSp>
        <p:nvCxnSpPr>
          <p:cNvPr id="42" name="Straight Connector 41"/>
          <p:cNvCxnSpPr/>
          <p:nvPr/>
        </p:nvCxnSpPr>
        <p:spPr>
          <a:xfrm>
            <a:off x="-19050" y="3688821"/>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9525" y="3106208"/>
            <a:ext cx="9144000" cy="1588"/>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99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0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0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0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0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0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0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0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0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39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9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9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9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9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p:bldP spid="84002" grpId="0"/>
      <p:bldP spid="52" grpId="0" animBg="1"/>
      <p:bldP spid="84010" grpId="0"/>
      <p:bldP spid="84011" grpId="0"/>
      <p:bldP spid="84012" grpId="0"/>
      <p:bldP spid="84013" grpId="0"/>
      <p:bldP spid="51" grpId="0"/>
      <p:bldP spid="839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6" descr="klemm"/>
          <p:cNvPicPr>
            <a:picLocks noChangeAspect="1" noChangeArrowheads="1"/>
          </p:cNvPicPr>
          <p:nvPr/>
        </p:nvPicPr>
        <p:blipFill>
          <a:blip r:embed="rId3"/>
          <a:srcRect/>
          <a:stretch>
            <a:fillRect/>
          </a:stretch>
        </p:blipFill>
        <p:spPr bwMode="auto">
          <a:xfrm>
            <a:off x="1828800" y="2638425"/>
            <a:ext cx="4762500" cy="2524125"/>
          </a:xfrm>
          <a:prstGeom prst="rect">
            <a:avLst/>
          </a:prstGeom>
          <a:noFill/>
          <a:ln w="9525">
            <a:noFill/>
            <a:miter lim="800000"/>
            <a:headEnd/>
            <a:tailEnd/>
          </a:ln>
        </p:spPr>
      </p:pic>
      <p:sp>
        <p:nvSpPr>
          <p:cNvPr id="86024" name="Rectangle 3"/>
          <p:cNvSpPr>
            <a:spLocks noGrp="1" noChangeArrowheads="1"/>
          </p:cNvSpPr>
          <p:nvPr>
            <p:ph type="body" idx="1"/>
          </p:nvPr>
        </p:nvSpPr>
        <p:spPr>
          <a:xfrm>
            <a:off x="431800" y="784225"/>
            <a:ext cx="7772400" cy="1968500"/>
          </a:xfrm>
        </p:spPr>
        <p:txBody>
          <a:bodyPr/>
          <a:lstStyle/>
          <a:p>
            <a:pPr marL="609600" indent="-609600"/>
            <a:r>
              <a:rPr lang="en-US" sz="1700">
                <a:latin typeface="Helvetica" pitchFamily="-84" charset="0"/>
                <a:ea typeface="Helvetica" pitchFamily="-84" charset="0"/>
                <a:cs typeface="Helvetica" pitchFamily="-84" charset="0"/>
              </a:rPr>
              <a:t>Each node of the network can be either </a:t>
            </a:r>
            <a:r>
              <a:rPr lang="en-US" sz="1700">
                <a:solidFill>
                  <a:srgbClr val="008000"/>
                </a:solidFill>
                <a:latin typeface="Helvetica" pitchFamily="-84" charset="0"/>
                <a:ea typeface="Helvetica" pitchFamily="-84" charset="0"/>
                <a:cs typeface="Helvetica" pitchFamily="-84" charset="0"/>
              </a:rPr>
              <a:t>active </a:t>
            </a:r>
            <a:r>
              <a:rPr lang="en-US" sz="1700">
                <a:latin typeface="Helvetica" pitchFamily="-84" charset="0"/>
                <a:ea typeface="Helvetica" pitchFamily="-84" charset="0"/>
                <a:cs typeface="Helvetica" pitchFamily="-84" charset="0"/>
              </a:rPr>
              <a:t>or </a:t>
            </a:r>
            <a:r>
              <a:rPr lang="en-US" sz="1700">
                <a:solidFill>
                  <a:srgbClr val="FF0000"/>
                </a:solidFill>
                <a:latin typeface="Helvetica" pitchFamily="-84" charset="0"/>
                <a:ea typeface="Helvetica" pitchFamily="-84" charset="0"/>
                <a:cs typeface="Helvetica" pitchFamily="-84" charset="0"/>
              </a:rPr>
              <a:t>inactive</a:t>
            </a:r>
            <a:r>
              <a:rPr lang="en-US" sz="1700">
                <a:latin typeface="Helvetica" pitchFamily="-84" charset="0"/>
                <a:ea typeface="Helvetica" pitchFamily="-84" charset="0"/>
                <a:cs typeface="Helvetica" pitchFamily="-84" charset="0"/>
              </a:rPr>
              <a:t>.</a:t>
            </a:r>
          </a:p>
          <a:p>
            <a:pPr marL="609600" indent="-609600"/>
            <a:r>
              <a:rPr lang="en-US" sz="1700">
                <a:latin typeface="Helvetica" pitchFamily="-84" charset="0"/>
                <a:ea typeface="Helvetica" pitchFamily="-84" charset="0"/>
                <a:cs typeface="Helvetica" pitchFamily="-84" charset="0"/>
              </a:rPr>
              <a:t>There are </a:t>
            </a:r>
            <a:r>
              <a:rPr lang="en-US" sz="1700" i="1">
                <a:latin typeface="Helvetica" pitchFamily="-84" charset="0"/>
                <a:ea typeface="Helvetica" pitchFamily="-84" charset="0"/>
                <a:cs typeface="Helvetica" pitchFamily="-84" charset="0"/>
              </a:rPr>
              <a:t>m </a:t>
            </a:r>
            <a:r>
              <a:rPr lang="en-US" sz="1700">
                <a:latin typeface="Helvetica" pitchFamily="-84" charset="0"/>
                <a:ea typeface="Helvetica" pitchFamily="-84" charset="0"/>
                <a:cs typeface="Helvetica" pitchFamily="-84" charset="0"/>
              </a:rPr>
              <a:t>active nodes in the network in any moment.</a:t>
            </a:r>
          </a:p>
          <a:p>
            <a:pPr marL="609600" indent="-609600">
              <a:buFontTx/>
              <a:buAutoNum type="arabicPeriod"/>
            </a:pPr>
            <a:r>
              <a:rPr lang="en-US" sz="1700">
                <a:latin typeface="Helvetica" pitchFamily="-84" charset="0"/>
                <a:ea typeface="Helvetica" pitchFamily="-84" charset="0"/>
                <a:cs typeface="Helvetica" pitchFamily="-84" charset="0"/>
              </a:rPr>
              <a:t>Start with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completely connected nodes.</a:t>
            </a:r>
          </a:p>
          <a:p>
            <a:pPr marL="609600" indent="-609600">
              <a:buFontTx/>
              <a:buAutoNum type="arabicPeriod"/>
            </a:pPr>
            <a:r>
              <a:rPr lang="en-US" sz="1700">
                <a:latin typeface="Helvetica" pitchFamily="-84" charset="0"/>
                <a:ea typeface="Helvetica" pitchFamily="-84" charset="0"/>
                <a:cs typeface="Helvetica" pitchFamily="-84" charset="0"/>
              </a:rPr>
              <a:t>Each timestep add a new node (active) that connects to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nodes.</a:t>
            </a:r>
          </a:p>
          <a:p>
            <a:pPr marL="609600" indent="-609600">
              <a:buFontTx/>
              <a:buAutoNum type="arabicPeriod"/>
            </a:pPr>
            <a:r>
              <a:rPr lang="en-US" sz="1700">
                <a:latin typeface="Helvetica" pitchFamily="-84" charset="0"/>
                <a:ea typeface="Helvetica" pitchFamily="-84" charset="0"/>
                <a:cs typeface="Helvetica" pitchFamily="-84" charset="0"/>
              </a:rPr>
              <a:t>Deactivate one active node with probability:</a:t>
            </a:r>
          </a:p>
          <a:p>
            <a:pPr marL="609600" indent="-609600">
              <a:buFontTx/>
              <a:buAutoNum type="arabicPeriod"/>
            </a:pPr>
            <a:endParaRPr lang="en-US" sz="2000">
              <a:latin typeface="Arial" pitchFamily="-84" charset="0"/>
              <a:ea typeface="ＭＳ Ｐゴシック" charset="-128"/>
              <a:cs typeface="ＭＳ Ｐゴシック" charset="-128"/>
            </a:endParaRPr>
          </a:p>
        </p:txBody>
      </p:sp>
      <p:sp>
        <p:nvSpPr>
          <p:cNvPr id="86025" name="Text Box 4"/>
          <p:cNvSpPr txBox="1">
            <a:spLocks noChangeArrowheads="1"/>
          </p:cNvSpPr>
          <p:nvPr/>
        </p:nvSpPr>
        <p:spPr bwMode="auto">
          <a:xfrm>
            <a:off x="0" y="5346700"/>
            <a:ext cx="4137025" cy="276225"/>
          </a:xfrm>
          <a:prstGeom prst="rect">
            <a:avLst/>
          </a:prstGeom>
          <a:noFill/>
          <a:ln w="9525">
            <a:noFill/>
            <a:miter lim="800000"/>
            <a:headEnd/>
            <a:tailEnd/>
          </a:ln>
        </p:spPr>
        <p:txBody>
          <a:bodyPr wrap="none">
            <a:prstTxWarp prst="textNoShape">
              <a:avLst/>
            </a:prstTxWarp>
            <a:spAutoFit/>
          </a:bodyPr>
          <a:lstStyle/>
          <a:p>
            <a:r>
              <a:rPr lang="en-US" sz="1200">
                <a:latin typeface="Helvetica" pitchFamily="-84" charset="0"/>
                <a:ea typeface="Helvetica" pitchFamily="-84" charset="0"/>
                <a:cs typeface="Helvetica" pitchFamily="-84" charset="0"/>
              </a:rPr>
              <a:t>K. Klemm and V. Eguiluz, Phys. Rev. E 65, 036123 (2002)</a:t>
            </a:r>
          </a:p>
        </p:txBody>
      </p:sp>
      <p:graphicFrame>
        <p:nvGraphicFramePr>
          <p:cNvPr id="86018" name="Object 1024"/>
          <p:cNvGraphicFramePr>
            <a:graphicFrameLocks noChangeAspect="1"/>
          </p:cNvGraphicFramePr>
          <p:nvPr/>
        </p:nvGraphicFramePr>
        <p:xfrm>
          <a:off x="5457825" y="2038350"/>
          <a:ext cx="2301875" cy="409575"/>
        </p:xfrm>
        <a:graphic>
          <a:graphicData uri="http://schemas.openxmlformats.org/presentationml/2006/ole">
            <mc:AlternateContent xmlns:mc="http://schemas.openxmlformats.org/markup-compatibility/2006">
              <mc:Choice xmlns:v="urn:schemas-microsoft-com:vml" Requires="v">
                <p:oleObj name="Equation" r:id="rId4" imgW="1180800" imgH="253800" progId="Equation.3">
                  <p:embed/>
                </p:oleObj>
              </mc:Choice>
              <mc:Fallback>
                <p:oleObj name="Equation" r:id="rId4" imgW="1180800" imgH="253800" progId="Equation.3">
                  <p:embed/>
                  <p:pic>
                    <p:nvPicPr>
                      <p:cNvPr id="86018"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2038350"/>
                        <a:ext cx="23018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1025"/>
          <p:cNvGraphicFramePr>
            <a:graphicFrameLocks noChangeAspect="1"/>
          </p:cNvGraphicFramePr>
          <p:nvPr/>
        </p:nvGraphicFramePr>
        <p:xfrm>
          <a:off x="4114800" y="3556000"/>
          <a:ext cx="1089025" cy="247650"/>
        </p:xfrm>
        <a:graphic>
          <a:graphicData uri="http://schemas.openxmlformats.org/presentationml/2006/ole">
            <mc:AlternateContent xmlns:mc="http://schemas.openxmlformats.org/markup-compatibility/2006">
              <mc:Choice xmlns:v="urn:schemas-microsoft-com:vml" Requires="v">
                <p:oleObj name="Equation" r:id="rId6" imgW="647640" imgH="177480" progId="Equation.3">
                  <p:embed/>
                </p:oleObj>
              </mc:Choice>
              <mc:Fallback>
                <p:oleObj name="Equation" r:id="rId6" imgW="647640" imgH="177480" progId="Equation.3">
                  <p:embed/>
                  <p:pic>
                    <p:nvPicPr>
                      <p:cNvPr id="86019"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556000"/>
                        <a:ext cx="10890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0" name="Object 1026"/>
          <p:cNvGraphicFramePr>
            <a:graphicFrameLocks noChangeAspect="1"/>
          </p:cNvGraphicFramePr>
          <p:nvPr/>
        </p:nvGraphicFramePr>
        <p:xfrm>
          <a:off x="4443413" y="4191000"/>
          <a:ext cx="1195387" cy="247650"/>
        </p:xfrm>
        <a:graphic>
          <a:graphicData uri="http://schemas.openxmlformats.org/presentationml/2006/ole">
            <mc:AlternateContent xmlns:mc="http://schemas.openxmlformats.org/markup-compatibility/2006">
              <mc:Choice xmlns:v="urn:schemas-microsoft-com:vml" Requires="v">
                <p:oleObj name="Equation" r:id="rId8" imgW="711000" imgH="177480" progId="Equation.3">
                  <p:embed/>
                </p:oleObj>
              </mc:Choice>
              <mc:Fallback>
                <p:oleObj name="Equation" r:id="rId8" imgW="711000" imgH="177480" progId="Equation.3">
                  <p:embed/>
                  <p:pic>
                    <p:nvPicPr>
                      <p:cNvPr id="8602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413" y="4191000"/>
                        <a:ext cx="1195387"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1" name="Object 1027"/>
          <p:cNvGraphicFramePr>
            <a:graphicFrameLocks noChangeAspect="1"/>
          </p:cNvGraphicFramePr>
          <p:nvPr/>
        </p:nvGraphicFramePr>
        <p:xfrm>
          <a:off x="6408738" y="3586163"/>
          <a:ext cx="2032000" cy="414337"/>
        </p:xfrm>
        <a:graphic>
          <a:graphicData uri="http://schemas.openxmlformats.org/presentationml/2006/ole">
            <mc:AlternateContent xmlns:mc="http://schemas.openxmlformats.org/markup-compatibility/2006">
              <mc:Choice xmlns:v="urn:schemas-microsoft-com:vml" Requires="v">
                <p:oleObj name="Equation" r:id="rId10" imgW="927000" imgH="228600" progId="Equation.3">
                  <p:embed/>
                </p:oleObj>
              </mc:Choice>
              <mc:Fallback>
                <p:oleObj name="Equation" r:id="rId10" imgW="927000" imgH="228600" progId="Equation.3">
                  <p:embed/>
                  <p:pic>
                    <p:nvPicPr>
                      <p:cNvPr id="86021"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8738" y="3586163"/>
                        <a:ext cx="20320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2" name="Object 1028"/>
          <p:cNvGraphicFramePr>
            <a:graphicFrameLocks noChangeAspect="1"/>
          </p:cNvGraphicFramePr>
          <p:nvPr/>
        </p:nvGraphicFramePr>
        <p:xfrm>
          <a:off x="6477000" y="3006725"/>
          <a:ext cx="1809750" cy="369888"/>
        </p:xfrm>
        <a:graphic>
          <a:graphicData uri="http://schemas.openxmlformats.org/presentationml/2006/ole">
            <mc:AlternateContent xmlns:mc="http://schemas.openxmlformats.org/markup-compatibility/2006">
              <mc:Choice xmlns:v="urn:schemas-microsoft-com:vml" Requires="v">
                <p:oleObj name="Equation" r:id="rId12" imgW="825480" imgH="203040" progId="Equation.3">
                  <p:embed/>
                </p:oleObj>
              </mc:Choice>
              <mc:Fallback>
                <p:oleObj name="Equation" r:id="rId12" imgW="825480" imgH="203040" progId="Equation.3">
                  <p:embed/>
                  <p:pic>
                    <p:nvPicPr>
                      <p:cNvPr id="86022" name="Object 10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006725"/>
                        <a:ext cx="180975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6" name="TextBox 10"/>
          <p:cNvSpPr txBox="1">
            <a:spLocks noChangeArrowheads="1"/>
          </p:cNvSpPr>
          <p:nvPr/>
        </p:nvSpPr>
        <p:spPr bwMode="auto">
          <a:xfrm>
            <a:off x="6477000" y="4438650"/>
            <a:ext cx="2135188" cy="369888"/>
          </a:xfrm>
          <a:prstGeom prst="rect">
            <a:avLst/>
          </a:prstGeom>
          <a:solidFill>
            <a:srgbClr val="FF6600"/>
          </a:solidFill>
          <a:ln w="9525">
            <a:noFill/>
            <a:miter lim="800000"/>
            <a:headEnd/>
            <a:tailEnd/>
          </a:ln>
        </p:spPr>
        <p:txBody>
          <a:bodyPr wrap="none">
            <a:prstTxWarp prst="textNoShape">
              <a:avLst/>
            </a:prstTxWarp>
            <a:spAutoFit/>
          </a:bodyPr>
          <a:lstStyle/>
          <a:p>
            <a:r>
              <a:rPr lang="hu-HU"/>
              <a:t>C</a:t>
            </a:r>
            <a:r>
              <a:rPr lang="en-US">
                <a:sym typeface="Wingdings" pitchFamily="-84" charset="2"/>
              </a:rPr>
              <a:t> C* when N∞</a:t>
            </a:r>
            <a:endParaRPr lang="hu-HU"/>
          </a:p>
        </p:txBody>
      </p:sp>
      <p:sp>
        <p:nvSpPr>
          <p:cNvPr id="8602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A MODEL WITH HIGH CLUSTERING COEFFICIENT</a:t>
            </a:r>
          </a:p>
        </p:txBody>
      </p:sp>
      <p:sp>
        <p:nvSpPr>
          <p:cNvPr id="13"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27391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3"/>
          <a:srcRect t="6900" b="51697"/>
          <a:stretch>
            <a:fillRect/>
          </a:stretch>
        </p:blipFill>
        <p:spPr bwMode="auto">
          <a:xfrm>
            <a:off x="304800" y="0"/>
            <a:ext cx="7896225" cy="1905000"/>
          </a:xfrm>
          <a:prstGeom prst="rect">
            <a:avLst/>
          </a:prstGeom>
          <a:noFill/>
          <a:ln w="9525">
            <a:noFill/>
            <a:miter lim="800000"/>
            <a:headEnd/>
            <a:tailEnd/>
          </a:ln>
        </p:spPr>
      </p:pic>
      <p:pic>
        <p:nvPicPr>
          <p:cNvPr id="87043" name="Picture 7"/>
          <p:cNvPicPr>
            <a:picLocks noChangeAspect="1" noChangeArrowheads="1"/>
          </p:cNvPicPr>
          <p:nvPr/>
        </p:nvPicPr>
        <p:blipFill>
          <a:blip r:embed="rId4"/>
          <a:srcRect t="1993" b="23019"/>
          <a:stretch>
            <a:fillRect/>
          </a:stretch>
        </p:blipFill>
        <p:spPr bwMode="auto">
          <a:xfrm>
            <a:off x="228600" y="3873500"/>
            <a:ext cx="8582025" cy="1841500"/>
          </a:xfrm>
          <a:prstGeom prst="rect">
            <a:avLst/>
          </a:prstGeom>
          <a:noFill/>
          <a:ln w="9525">
            <a:noFill/>
            <a:miter lim="800000"/>
            <a:headEnd/>
            <a:tailEnd/>
          </a:ln>
        </p:spPr>
      </p:pic>
      <p:pic>
        <p:nvPicPr>
          <p:cNvPr id="87044" name="Picture 8"/>
          <p:cNvPicPr>
            <a:picLocks noChangeAspect="1" noChangeArrowheads="1"/>
          </p:cNvPicPr>
          <p:nvPr/>
        </p:nvPicPr>
        <p:blipFill>
          <a:blip r:embed="rId5"/>
          <a:srcRect t="55205"/>
          <a:stretch>
            <a:fillRect/>
          </a:stretch>
        </p:blipFill>
        <p:spPr bwMode="auto">
          <a:xfrm>
            <a:off x="304800" y="1841500"/>
            <a:ext cx="7896225" cy="2060575"/>
          </a:xfrm>
          <a:prstGeom prst="rect">
            <a:avLst/>
          </a:prstGeom>
          <a:noFill/>
          <a:ln w="9525">
            <a:noFill/>
            <a:miter lim="800000"/>
            <a:headEnd/>
            <a:tailEnd/>
          </a:ln>
        </p:spPr>
      </p:pic>
    </p:spTree>
    <p:extLst>
      <p:ext uri="{BB962C8B-B14F-4D97-AF65-F5344CB8AC3E}">
        <p14:creationId xmlns:p14="http://schemas.microsoft.com/office/powerpoint/2010/main" val="353370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spTree>
    <p:extLst>
      <p:ext uri="{BB962C8B-B14F-4D97-AF65-F5344CB8AC3E}">
        <p14:creationId xmlns:p14="http://schemas.microsoft.com/office/powerpoint/2010/main" val="54661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3" name="Picture 2"/>
          <p:cNvPicPr>
            <a:picLocks noChangeAspect="1"/>
          </p:cNvPicPr>
          <p:nvPr/>
        </p:nvPicPr>
        <p:blipFill>
          <a:blip r:embed="rId4"/>
          <a:stretch>
            <a:fillRect/>
          </a:stretch>
        </p:blipFill>
        <p:spPr>
          <a:xfrm>
            <a:off x="2501899" y="2590800"/>
            <a:ext cx="6241585" cy="787400"/>
          </a:xfrm>
          <a:prstGeom prst="rect">
            <a:avLst/>
          </a:prstGeom>
        </p:spPr>
      </p:pic>
    </p:spTree>
    <p:extLst>
      <p:ext uri="{BB962C8B-B14F-4D97-AF65-F5344CB8AC3E}">
        <p14:creationId xmlns:p14="http://schemas.microsoft.com/office/powerpoint/2010/main" val="54403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4" name="Picture 3"/>
          <p:cNvPicPr>
            <a:picLocks noChangeAspect="1"/>
          </p:cNvPicPr>
          <p:nvPr/>
        </p:nvPicPr>
        <p:blipFill>
          <a:blip r:embed="rId4"/>
          <a:stretch>
            <a:fillRect/>
          </a:stretch>
        </p:blipFill>
        <p:spPr>
          <a:xfrm>
            <a:off x="2794000" y="600422"/>
            <a:ext cx="4978400" cy="5134953"/>
          </a:xfrm>
          <a:prstGeom prst="rect">
            <a:avLst/>
          </a:prstGeom>
        </p:spPr>
      </p:pic>
    </p:spTree>
    <p:extLst>
      <p:ext uri="{BB962C8B-B14F-4D97-AF65-F5344CB8AC3E}">
        <p14:creationId xmlns:p14="http://schemas.microsoft.com/office/powerpoint/2010/main" val="288548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Copying model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9" name="Rectangle 8"/>
          <p:cNvSpPr/>
          <p:nvPr/>
        </p:nvSpPr>
        <p:spPr>
          <a:xfrm>
            <a:off x="3992895" y="650776"/>
            <a:ext cx="5151106" cy="4770537"/>
          </a:xfrm>
          <a:prstGeom prst="rect">
            <a:avLst/>
          </a:prstGeom>
        </p:spPr>
        <p:txBody>
          <a:bodyPr wrap="square">
            <a:spAutoFit/>
          </a:bodyPr>
          <a:lstStyle/>
          <a:p>
            <a:r>
              <a:rPr lang="en-US" sz="1600" b="1" i="1" dirty="0"/>
              <a:t>(a) Random Connection: </a:t>
            </a:r>
            <a:r>
              <a:rPr lang="en-US" sz="1600" i="1" dirty="0"/>
              <a:t>with probability p the new node links to u.</a:t>
            </a:r>
          </a:p>
          <a:p>
            <a:r>
              <a:rPr lang="en-US" sz="1600" b="1" i="1" dirty="0"/>
              <a:t>(b) Copying</a:t>
            </a:r>
            <a:r>
              <a:rPr lang="en-US" sz="1600" i="1" dirty="0"/>
              <a:t>: with probability p we randomly choose an outgoing link of node u and connect the new node to the selected link's target. Hence the new node “copies” one of the links of an earlier node</a:t>
            </a:r>
          </a:p>
          <a:p>
            <a:endParaRPr lang="en-US" sz="1600" i="1" dirty="0"/>
          </a:p>
          <a:p>
            <a:r>
              <a:rPr lang="en-US" sz="1600" i="1" dirty="0"/>
              <a:t> (a) the probability of selecting a node is 1/N. </a:t>
            </a:r>
          </a:p>
          <a:p>
            <a:r>
              <a:rPr lang="en-US" sz="1600" i="1" dirty="0"/>
              <a:t> (</a:t>
            </a:r>
            <a:r>
              <a:rPr lang="en-US" sz="1600" i="1" dirty="0" err="1"/>
              <a:t>b</a:t>
            </a:r>
            <a:r>
              <a:rPr lang="en-US" sz="1600" i="1" dirty="0"/>
              <a:t>) is equivalent with selecting a node linked to a randomly selected link. The probability of selecting a degree-k node through the copying process of step (b) is k/2L for undirected networks. </a:t>
            </a:r>
          </a:p>
          <a:p>
            <a:r>
              <a:rPr lang="en-US" sz="1600" i="1" dirty="0"/>
              <a:t>The likelihood that the new node will connect to a degree-k node follows preferential attachment</a:t>
            </a:r>
          </a:p>
          <a:p>
            <a:endParaRPr lang="en-US" sz="1600" i="1" dirty="0"/>
          </a:p>
          <a:p>
            <a:r>
              <a:rPr lang="en-US" sz="1600" b="1" i="1" dirty="0"/>
              <a:t>Social networks: </a:t>
            </a:r>
            <a:r>
              <a:rPr lang="en-US" sz="1600" i="1" dirty="0"/>
              <a:t>Copy your friend’s friends</a:t>
            </a:r>
            <a:r>
              <a:rPr lang="en-US" sz="1600" b="1" i="1" dirty="0"/>
              <a:t>.</a:t>
            </a:r>
            <a:endParaRPr lang="en-US" sz="1600" i="1" dirty="0"/>
          </a:p>
          <a:p>
            <a:r>
              <a:rPr lang="en-US" sz="1600" b="1" i="1" dirty="0"/>
              <a:t>Citation Networks</a:t>
            </a:r>
            <a:r>
              <a:rPr lang="en-US" sz="1600" i="1" dirty="0"/>
              <a:t>: Copy references from papers we read.</a:t>
            </a:r>
          </a:p>
          <a:p>
            <a:r>
              <a:rPr lang="en-US" sz="1600" b="1" i="1" dirty="0"/>
              <a:t>Protein interaction networks</a:t>
            </a:r>
            <a:r>
              <a:rPr lang="en-US" sz="1600" i="1" dirty="0"/>
              <a:t>: gene duplication, </a:t>
            </a:r>
            <a:endParaRPr lang="en-US" sz="1600" dirty="0"/>
          </a:p>
        </p:txBody>
      </p:sp>
      <p:pic>
        <p:nvPicPr>
          <p:cNvPr id="10" name="Picture 9"/>
          <p:cNvPicPr>
            <a:picLocks noChangeAspect="1"/>
          </p:cNvPicPr>
          <p:nvPr/>
        </p:nvPicPr>
        <p:blipFill>
          <a:blip r:embed="rId3"/>
          <a:stretch>
            <a:fillRect/>
          </a:stretch>
        </p:blipFill>
        <p:spPr>
          <a:xfrm>
            <a:off x="749300" y="5110480"/>
            <a:ext cx="2070100" cy="215900"/>
          </a:xfrm>
          <a:prstGeom prst="rect">
            <a:avLst/>
          </a:prstGeom>
        </p:spPr>
      </p:pic>
      <p:pic>
        <p:nvPicPr>
          <p:cNvPr id="227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0" y="1128713"/>
            <a:ext cx="38957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9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42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1" name="Text Box 4"/>
          <p:cNvSpPr txBox="1">
            <a:spLocks noChangeArrowheads="1"/>
          </p:cNvSpPr>
          <p:nvPr/>
        </p:nvSpPr>
        <p:spPr bwMode="auto">
          <a:xfrm>
            <a:off x="731838" y="914400"/>
            <a:ext cx="7851775" cy="3140075"/>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dirty="0">
                <a:latin typeface="Helvetica" pitchFamily="-84" charset="0"/>
                <a:ea typeface="Helvetica" pitchFamily="-84" charset="0"/>
                <a:cs typeface="Helvetica" pitchFamily="-84" charset="0"/>
              </a:rPr>
              <a:t> There is no universal exponent characterizing all networks.</a:t>
            </a:r>
          </a:p>
          <a:p>
            <a:pPr marL="457200" indent="-457200">
              <a:buFontTx/>
              <a:buAutoNum type="arabicPeriod"/>
            </a:pPr>
            <a:endParaRPr lang="en-US" dirty="0">
              <a:latin typeface="Helvetica" pitchFamily="-84" charset="0"/>
              <a:ea typeface="Helvetica" pitchFamily="-84" charset="0"/>
              <a:cs typeface="Helvetica" pitchFamily="-84" charset="0"/>
            </a:endParaRPr>
          </a:p>
          <a:p>
            <a:pPr marL="457200" indent="-457200">
              <a:buFontTx/>
              <a:buAutoNum type="arabicPeriod"/>
            </a:pPr>
            <a:r>
              <a:rPr lang="en-US" dirty="0">
                <a:latin typeface="Helvetica" pitchFamily="-84" charset="0"/>
                <a:ea typeface="Helvetica" pitchFamily="-84" charset="0"/>
                <a:cs typeface="Helvetica" pitchFamily="-84" charset="0"/>
              </a:rPr>
              <a:t>Growth and preferential attachment are responsible for the emergence of the scale-free property.</a:t>
            </a:r>
          </a:p>
          <a:p>
            <a:pPr marL="457200" indent="-457200">
              <a:buFontTx/>
              <a:buAutoNum type="arabicPeriod"/>
            </a:pPr>
            <a:r>
              <a:rPr lang="en-US" dirty="0">
                <a:latin typeface="Helvetica" pitchFamily="-84" charset="0"/>
                <a:ea typeface="Helvetica" pitchFamily="-84" charset="0"/>
                <a:cs typeface="Helvetica" pitchFamily="-84" charset="0"/>
              </a:rPr>
              <a:t>The origins of the preferential attachment is system-dependent.</a:t>
            </a:r>
          </a:p>
          <a:p>
            <a:pPr marL="457200" indent="-457200">
              <a:buFontTx/>
              <a:buAutoNum type="arabicPeriod"/>
            </a:pPr>
            <a:r>
              <a:rPr lang="en-US" dirty="0">
                <a:latin typeface="Helvetica" pitchFamily="-84" charset="0"/>
                <a:ea typeface="Helvetica" pitchFamily="-84" charset="0"/>
                <a:cs typeface="Helvetica" pitchFamily="-84" charset="0"/>
              </a:rPr>
              <a:t> Modeling real networks:</a:t>
            </a:r>
          </a:p>
          <a:p>
            <a:pPr marL="1828800" lvl="3" indent="-457200">
              <a:buFontTx/>
              <a:buChar char="•"/>
            </a:pPr>
            <a:r>
              <a:rPr lang="en-US" dirty="0">
                <a:latin typeface="Helvetica" pitchFamily="-84" charset="0"/>
                <a:ea typeface="Helvetica" pitchFamily="-84" charset="0"/>
                <a:cs typeface="Helvetica" pitchFamily="-84" charset="0"/>
              </a:rPr>
              <a:t> identify the microscopic processes that take place in the system</a:t>
            </a:r>
          </a:p>
          <a:p>
            <a:pPr marL="1828800" lvl="3" indent="-457200">
              <a:buFontTx/>
              <a:buChar char="•"/>
            </a:pPr>
            <a:r>
              <a:rPr lang="en-US" dirty="0">
                <a:latin typeface="Helvetica" pitchFamily="-84" charset="0"/>
                <a:ea typeface="Helvetica" pitchFamily="-84" charset="0"/>
                <a:cs typeface="Helvetica" pitchFamily="-84" charset="0"/>
              </a:rPr>
              <a:t> measure their frequency from real data</a:t>
            </a:r>
          </a:p>
          <a:p>
            <a:pPr marL="1828800" lvl="3" indent="-457200">
              <a:buFontTx/>
              <a:buChar char="•"/>
            </a:pPr>
            <a:r>
              <a:rPr lang="en-US" dirty="0">
                <a:latin typeface="Helvetica" pitchFamily="-84" charset="0"/>
                <a:ea typeface="Helvetica" pitchFamily="-84" charset="0"/>
                <a:cs typeface="Helvetica" pitchFamily="-84" charset="0"/>
              </a:rPr>
              <a:t> develop dynamical models that capture these </a:t>
            </a:r>
          </a:p>
          <a:p>
            <a:pPr marL="1828800" lvl="3" indent="-457200"/>
            <a:r>
              <a:rPr lang="en-US" dirty="0">
                <a:latin typeface="Helvetica" pitchFamily="-84" charset="0"/>
                <a:ea typeface="Helvetica" pitchFamily="-84" charset="0"/>
                <a:cs typeface="Helvetica" pitchFamily="-84" charset="0"/>
              </a:rPr>
              <a:t>       processes.  </a:t>
            </a:r>
          </a:p>
        </p:txBody>
      </p:sp>
      <p:sp>
        <p:nvSpPr>
          <p:cNvPr id="94212" name="TextBox 4"/>
          <p:cNvSpPr txBox="1">
            <a:spLocks noChangeArrowheads="1"/>
          </p:cNvSpPr>
          <p:nvPr/>
        </p:nvSpPr>
        <p:spPr bwMode="auto">
          <a:xfrm>
            <a:off x="731838" y="4054475"/>
            <a:ext cx="7851775" cy="646113"/>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5. If the model is correct, it should correctly predict not only the degree exponent, but both small and large k-cutoffs.</a:t>
            </a:r>
          </a:p>
        </p:txBody>
      </p:sp>
      <p:sp>
        <p:nvSpPr>
          <p:cNvPr id="9421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37792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52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Text Box 4"/>
          <p:cNvSpPr txBox="1">
            <a:spLocks noChangeArrowheads="1"/>
          </p:cNvSpPr>
          <p:nvPr/>
        </p:nvSpPr>
        <p:spPr bwMode="auto">
          <a:xfrm>
            <a:off x="490538" y="1155700"/>
            <a:ext cx="7851775" cy="3600450"/>
          </a:xfrm>
          <a:prstGeom prst="rect">
            <a:avLst/>
          </a:prstGeom>
          <a:noFill/>
          <a:ln w="9525">
            <a:noFill/>
            <a:miter lim="800000"/>
            <a:headEnd/>
            <a:tailEnd/>
          </a:ln>
        </p:spPr>
        <p:txBody>
          <a:bodyPr>
            <a:prstTxWarp prst="textNoShape">
              <a:avLst/>
            </a:prstTxWarp>
            <a:spAutoFit/>
          </a:bodyPr>
          <a:lstStyle/>
          <a:p>
            <a:pPr marL="457200" indent="-457200"/>
            <a:r>
              <a:rPr lang="en-US" sz="2400" b="1">
                <a:latin typeface="Helvetica" pitchFamily="-84" charset="0"/>
                <a:ea typeface="Helvetica" pitchFamily="-84" charset="0"/>
                <a:cs typeface="Helvetica" pitchFamily="-84" charset="0"/>
              </a:rPr>
              <a:t>Philosophical change in network modeling:</a:t>
            </a:r>
            <a:br>
              <a:rPr lang="en-US" sz="2400" b="1">
                <a:latin typeface="Helvetica" pitchFamily="-84" charset="0"/>
                <a:ea typeface="Helvetica" pitchFamily="-84" charset="0"/>
                <a:cs typeface="Helvetica" pitchFamily="-84" charset="0"/>
              </a:rPr>
            </a:br>
            <a:endParaRPr lang="en-US" sz="2400" b="1">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ER</a:t>
            </a:r>
            <a:r>
              <a:rPr lang="en-US">
                <a:latin typeface="Helvetica" pitchFamily="-84" charset="0"/>
                <a:ea typeface="Helvetica" pitchFamily="-84" charset="0"/>
                <a:cs typeface="Helvetica" pitchFamily="-84" charset="0"/>
              </a:rPr>
              <a:t>, </a:t>
            </a:r>
            <a:r>
              <a:rPr lang="en-US">
                <a:solidFill>
                  <a:srgbClr val="FF0000"/>
                </a:solidFill>
                <a:latin typeface="Helvetica" pitchFamily="-84" charset="0"/>
                <a:ea typeface="Helvetica" pitchFamily="-84" charset="0"/>
                <a:cs typeface="Helvetica" pitchFamily="-84" charset="0"/>
              </a:rPr>
              <a:t>WS</a:t>
            </a:r>
            <a:r>
              <a:rPr lang="en-US">
                <a:latin typeface="Helvetica" pitchFamily="-84" charset="0"/>
                <a:ea typeface="Helvetica" pitchFamily="-84" charset="0"/>
                <a:cs typeface="Helvetica" pitchFamily="-84" charset="0"/>
              </a:rPr>
              <a:t> models are static models – the role of the network modeler it to cleverly place the links between a fixed number of nodes to that the network topology mimic the networks seen in real systems.</a:t>
            </a:r>
          </a:p>
          <a:p>
            <a:pPr marL="457200" indent="-457200"/>
            <a:endParaRPr lang="en-US">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BA </a:t>
            </a:r>
            <a:r>
              <a:rPr lang="en-US">
                <a:latin typeface="Helvetica" pitchFamily="-84" charset="0"/>
                <a:ea typeface="Helvetica" pitchFamily="-84" charset="0"/>
                <a:cs typeface="Helvetica" pitchFamily="-84" charset="0"/>
              </a:rPr>
              <a:t>and evolving network models are dynamical models: they aim to reproduce how the network was built and evolved. </a:t>
            </a:r>
          </a:p>
          <a:p>
            <a:pPr marL="457200" indent="-457200"/>
            <a:r>
              <a:rPr lang="en-US">
                <a:latin typeface="Helvetica" pitchFamily="-84" charset="0"/>
                <a:ea typeface="Helvetica" pitchFamily="-84" charset="0"/>
                <a:cs typeface="Helvetica" pitchFamily="-84" charset="0"/>
              </a:rPr>
              <a:t>Thus their goal is to capture the network dynamics, not the structure. </a:t>
            </a:r>
          </a:p>
          <a:p>
            <a:pPr marL="457200" indent="-457200"/>
            <a:r>
              <a:rPr lang="en-US">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sym typeface="Wingdings" pitchFamily="-84" charset="2"/>
              </a:rPr>
              <a:t> a</a:t>
            </a:r>
            <a:r>
              <a:rPr lang="en-US">
                <a:latin typeface="Helvetica" pitchFamily="-84" charset="0"/>
                <a:ea typeface="Helvetica" pitchFamily="-84" charset="0"/>
                <a:cs typeface="Helvetica" pitchFamily="-84" charset="0"/>
              </a:rPr>
              <a:t>s a byproduct, you get the topology correctly</a:t>
            </a:r>
          </a:p>
          <a:p>
            <a:pPr marL="457200" indent="-457200"/>
            <a:endParaRPr lang="en-US"/>
          </a:p>
          <a:p>
            <a:pPr marL="457200" indent="-457200"/>
            <a:endParaRPr lang="en-US"/>
          </a:p>
        </p:txBody>
      </p:sp>
      <p:sp>
        <p:nvSpPr>
          <p:cNvPr id="9523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126900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52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Text Box 4"/>
          <p:cNvSpPr txBox="1">
            <a:spLocks noChangeArrowheads="1"/>
          </p:cNvSpPr>
          <p:nvPr/>
        </p:nvSpPr>
        <p:spPr bwMode="auto">
          <a:xfrm>
            <a:off x="490538" y="1155700"/>
            <a:ext cx="7851775" cy="3600450"/>
          </a:xfrm>
          <a:prstGeom prst="rect">
            <a:avLst/>
          </a:prstGeom>
          <a:noFill/>
          <a:ln w="9525">
            <a:noFill/>
            <a:miter lim="800000"/>
            <a:headEnd/>
            <a:tailEnd/>
          </a:ln>
        </p:spPr>
        <p:txBody>
          <a:bodyPr>
            <a:prstTxWarp prst="textNoShape">
              <a:avLst/>
            </a:prstTxWarp>
            <a:spAutoFit/>
          </a:bodyPr>
          <a:lstStyle/>
          <a:p>
            <a:pPr marL="457200" indent="-457200"/>
            <a:r>
              <a:rPr lang="en-US" sz="2400" b="1">
                <a:latin typeface="Helvetica" pitchFamily="-84" charset="0"/>
                <a:ea typeface="Helvetica" pitchFamily="-84" charset="0"/>
                <a:cs typeface="Helvetica" pitchFamily="-84" charset="0"/>
              </a:rPr>
              <a:t>Philosophical change in network modeling:</a:t>
            </a:r>
            <a:br>
              <a:rPr lang="en-US" sz="2400" b="1">
                <a:latin typeface="Helvetica" pitchFamily="-84" charset="0"/>
                <a:ea typeface="Helvetica" pitchFamily="-84" charset="0"/>
                <a:cs typeface="Helvetica" pitchFamily="-84" charset="0"/>
              </a:rPr>
            </a:br>
            <a:endParaRPr lang="en-US" sz="2400" b="1">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ER</a:t>
            </a:r>
            <a:r>
              <a:rPr lang="en-US">
                <a:latin typeface="Helvetica" pitchFamily="-84" charset="0"/>
                <a:ea typeface="Helvetica" pitchFamily="-84" charset="0"/>
                <a:cs typeface="Helvetica" pitchFamily="-84" charset="0"/>
              </a:rPr>
              <a:t>, </a:t>
            </a:r>
            <a:r>
              <a:rPr lang="en-US">
                <a:solidFill>
                  <a:srgbClr val="FF0000"/>
                </a:solidFill>
                <a:latin typeface="Helvetica" pitchFamily="-84" charset="0"/>
                <a:ea typeface="Helvetica" pitchFamily="-84" charset="0"/>
                <a:cs typeface="Helvetica" pitchFamily="-84" charset="0"/>
              </a:rPr>
              <a:t>WS</a:t>
            </a:r>
            <a:r>
              <a:rPr lang="en-US">
                <a:latin typeface="Helvetica" pitchFamily="-84" charset="0"/>
                <a:ea typeface="Helvetica" pitchFamily="-84" charset="0"/>
                <a:cs typeface="Helvetica" pitchFamily="-84" charset="0"/>
              </a:rPr>
              <a:t> models are static models – the role of the network modeler it to cleverly place the links between a fixed number of nodes to that the network topology mimic the networks seen in real systems.</a:t>
            </a:r>
          </a:p>
          <a:p>
            <a:pPr marL="457200" indent="-457200"/>
            <a:endParaRPr lang="en-US">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BA </a:t>
            </a:r>
            <a:r>
              <a:rPr lang="en-US">
                <a:latin typeface="Helvetica" pitchFamily="-84" charset="0"/>
                <a:ea typeface="Helvetica" pitchFamily="-84" charset="0"/>
                <a:cs typeface="Helvetica" pitchFamily="-84" charset="0"/>
              </a:rPr>
              <a:t>and evolving network models are dynamical models: they aim to reproduce how the network was built and evolved. </a:t>
            </a:r>
          </a:p>
          <a:p>
            <a:pPr marL="457200" indent="-457200"/>
            <a:r>
              <a:rPr lang="en-US">
                <a:latin typeface="Helvetica" pitchFamily="-84" charset="0"/>
                <a:ea typeface="Helvetica" pitchFamily="-84" charset="0"/>
                <a:cs typeface="Helvetica" pitchFamily="-84" charset="0"/>
              </a:rPr>
              <a:t>Thus their goal is to capture the network dynamics, not the structure. </a:t>
            </a:r>
          </a:p>
          <a:p>
            <a:pPr marL="457200" indent="-457200"/>
            <a:r>
              <a:rPr lang="en-US">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sym typeface="Wingdings" pitchFamily="-84" charset="2"/>
              </a:rPr>
              <a:t> a</a:t>
            </a:r>
            <a:r>
              <a:rPr lang="en-US">
                <a:latin typeface="Helvetica" pitchFamily="-84" charset="0"/>
                <a:ea typeface="Helvetica" pitchFamily="-84" charset="0"/>
                <a:cs typeface="Helvetica" pitchFamily="-84" charset="0"/>
              </a:rPr>
              <a:t>s a byproduct, you get the topology correctly</a:t>
            </a:r>
          </a:p>
          <a:p>
            <a:pPr marL="457200" indent="-457200"/>
            <a:endParaRPr lang="en-US"/>
          </a:p>
          <a:p>
            <a:pPr marL="457200" indent="-457200"/>
            <a:endParaRPr lang="en-US"/>
          </a:p>
        </p:txBody>
      </p:sp>
      <p:sp>
        <p:nvSpPr>
          <p:cNvPr id="9523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096617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118549" y="5381148"/>
            <a:ext cx="5328427" cy="276999"/>
          </a:xfrm>
          <a:prstGeom prst="rect">
            <a:avLst/>
          </a:prstGeom>
          <a:noFill/>
          <a:ln w="12700">
            <a:noFill/>
            <a:miter lim="800000"/>
            <a:headEnd/>
            <a:tailEnd/>
          </a:ln>
        </p:spPr>
        <p:txBody>
          <a:bodyPr wrap="none" anchor="ctr">
            <a:prstTxWarp prst="textNoShape">
              <a:avLst/>
            </a:prstTxWarp>
            <a:spAutoFit/>
          </a:bodyPr>
          <a:lstStyle/>
          <a:p>
            <a:r>
              <a:rPr lang="en-US" sz="1200" dirty="0">
                <a:solidFill>
                  <a:schemeClr val="accent1">
                    <a:lumMod val="75000"/>
                  </a:schemeClr>
                </a:solidFill>
                <a:latin typeface="Helvetica"/>
                <a:cs typeface="Helvetica"/>
              </a:rPr>
              <a:t>H. </a:t>
            </a:r>
            <a:r>
              <a:rPr lang="en-US" sz="1200" dirty="0" err="1">
                <a:solidFill>
                  <a:schemeClr val="accent1">
                    <a:lumMod val="75000"/>
                  </a:schemeClr>
                </a:solidFill>
                <a:latin typeface="Helvetica"/>
                <a:cs typeface="Helvetica"/>
              </a:rPr>
              <a:t>Jeong</a:t>
            </a:r>
            <a:r>
              <a:rPr lang="en-US" sz="1200" dirty="0">
                <a:solidFill>
                  <a:schemeClr val="accent1">
                    <a:lumMod val="75000"/>
                  </a:schemeClr>
                </a:solidFill>
                <a:latin typeface="Helvetica"/>
                <a:cs typeface="Helvetica"/>
              </a:rPr>
              <a:t>, S.P. Mason, A.-L. Barabasi, Z.N. </a:t>
            </a:r>
            <a:r>
              <a:rPr lang="en-US" sz="1200" dirty="0" err="1">
                <a:solidFill>
                  <a:schemeClr val="accent1">
                    <a:lumMod val="75000"/>
                  </a:schemeClr>
                </a:solidFill>
                <a:latin typeface="Helvetica"/>
                <a:cs typeface="Helvetica"/>
              </a:rPr>
              <a:t>Oltvai</a:t>
            </a:r>
            <a:r>
              <a:rPr lang="en-US" sz="1200" dirty="0">
                <a:solidFill>
                  <a:schemeClr val="accent1">
                    <a:lumMod val="75000"/>
                  </a:schemeClr>
                </a:solidFill>
                <a:latin typeface="Helvetica"/>
                <a:cs typeface="Helvetica"/>
              </a:rPr>
              <a:t>, Nature 411, 41-42 (2001)</a:t>
            </a:r>
          </a:p>
        </p:txBody>
      </p:sp>
      <p:graphicFrame>
        <p:nvGraphicFramePr>
          <p:cNvPr id="388103" name="Object 2"/>
          <p:cNvGraphicFramePr>
            <a:graphicFrameLocks noChangeAspect="1"/>
          </p:cNvGraphicFramePr>
          <p:nvPr/>
        </p:nvGraphicFramePr>
        <p:xfrm>
          <a:off x="4267200" y="698500"/>
          <a:ext cx="4800600" cy="4298950"/>
        </p:xfrm>
        <a:graphic>
          <a:graphicData uri="http://schemas.openxmlformats.org/presentationml/2006/ole">
            <mc:AlternateContent xmlns:mc="http://schemas.openxmlformats.org/markup-compatibility/2006">
              <mc:Choice xmlns:v="urn:schemas-microsoft-com:vml" Requires="v">
                <p:oleObj name="Photo Editor Photo" r:id="rId3" imgW="6314286" imgH="6287378" progId="">
                  <p:embed/>
                </p:oleObj>
              </mc:Choice>
              <mc:Fallback>
                <p:oleObj name="Photo Editor Photo" r:id="rId3" imgW="6314286" imgH="6287378" progId="">
                  <p:embed/>
                  <p:pic>
                    <p:nvPicPr>
                      <p:cNvPr id="3881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98500"/>
                        <a:ext cx="4800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4" name="Text Box 9"/>
          <p:cNvSpPr txBox="1">
            <a:spLocks noChangeAspect="1" noChangeArrowheads="1"/>
          </p:cNvSpPr>
          <p:nvPr/>
        </p:nvSpPr>
        <p:spPr bwMode="auto">
          <a:xfrm>
            <a:off x="152406" y="952508"/>
            <a:ext cx="4876800" cy="538609"/>
          </a:xfrm>
          <a:prstGeom prst="rect">
            <a:avLst/>
          </a:prstGeom>
          <a:noFill/>
          <a:ln w="9525">
            <a:noFill/>
            <a:miter lim="800000"/>
            <a:headEnd/>
            <a:tailEnd/>
          </a:ln>
        </p:spPr>
        <p:txBody>
          <a:bodyPr>
            <a:prstTxWarp prst="textNoShape">
              <a:avLst/>
            </a:prstTxWarp>
            <a:spAutoFit/>
          </a:bodyPr>
          <a:lstStyle/>
          <a:p>
            <a:pPr>
              <a:lnSpc>
                <a:spcPct val="70000"/>
              </a:lnSpc>
            </a:pPr>
            <a:r>
              <a:rPr lang="en-US" sz="2000" u="sng" dirty="0">
                <a:solidFill>
                  <a:schemeClr val="tx2">
                    <a:lumMod val="60000"/>
                    <a:lumOff val="40000"/>
                  </a:schemeClr>
                </a:solidFill>
                <a:latin typeface="Helvetica"/>
                <a:cs typeface="Helvetica"/>
              </a:rPr>
              <a:t>Nodes</a:t>
            </a:r>
            <a:r>
              <a:rPr lang="en-US" sz="2000" dirty="0">
                <a:latin typeface="Helvetica"/>
                <a:cs typeface="Helvetica"/>
              </a:rPr>
              <a:t>: 	</a:t>
            </a:r>
            <a:r>
              <a:rPr lang="en-US" sz="1600" dirty="0">
                <a:latin typeface="Helvetica"/>
                <a:cs typeface="Helvetica"/>
              </a:rPr>
              <a:t>proteins </a:t>
            </a:r>
            <a:r>
              <a:rPr lang="en-US" dirty="0">
                <a:latin typeface="Helvetica"/>
                <a:cs typeface="Helvetica"/>
              </a:rPr>
              <a:t>                        </a:t>
            </a:r>
          </a:p>
          <a:p>
            <a:pPr>
              <a:lnSpc>
                <a:spcPct val="70000"/>
              </a:lnSpc>
            </a:pPr>
            <a:r>
              <a:rPr lang="en-US" sz="2000" u="sng" dirty="0">
                <a:solidFill>
                  <a:schemeClr val="accent3">
                    <a:lumMod val="75000"/>
                  </a:schemeClr>
                </a:solidFill>
                <a:latin typeface="Helvetica"/>
                <a:cs typeface="Helvetica"/>
              </a:rPr>
              <a:t>Links</a:t>
            </a:r>
            <a:r>
              <a:rPr lang="en-US" sz="2000" dirty="0">
                <a:latin typeface="Helvetica"/>
                <a:cs typeface="Helvetica"/>
              </a:rPr>
              <a:t>: 	</a:t>
            </a:r>
            <a:r>
              <a:rPr lang="en-US" sz="1600" dirty="0">
                <a:latin typeface="Helvetica"/>
                <a:cs typeface="Helvetica"/>
              </a:rPr>
              <a:t>physical interactions (binding) </a:t>
            </a:r>
          </a:p>
        </p:txBody>
      </p:sp>
      <p:sp>
        <p:nvSpPr>
          <p:cNvPr id="5530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charset="0"/>
                <a:ea typeface="Helvetica" charset="0"/>
                <a:cs typeface="Helvetica" charset="0"/>
              </a:rPr>
              <a:t>TOPOLOGY OF THE PROTEIN NETWORK</a:t>
            </a:r>
          </a:p>
        </p:txBody>
      </p:sp>
      <p:sp>
        <p:nvSpPr>
          <p:cNvPr id="10" name="TextBox 9"/>
          <p:cNvSpPr txBox="1"/>
          <p:nvPr/>
        </p:nvSpPr>
        <p:spPr>
          <a:xfrm>
            <a:off x="127001" y="1591539"/>
            <a:ext cx="4004732" cy="830997"/>
          </a:xfrm>
          <a:prstGeom prst="rect">
            <a:avLst/>
          </a:prstGeom>
          <a:noFill/>
        </p:spPr>
        <p:txBody>
          <a:bodyPr wrap="square" rtlCol="0">
            <a:spAutoFit/>
          </a:bodyPr>
          <a:lstStyle/>
          <a:p>
            <a:r>
              <a:rPr lang="en-US" sz="1600" u="sng" dirty="0">
                <a:solidFill>
                  <a:srgbClr val="0000FF"/>
                </a:solidFill>
                <a:latin typeface="Helvetica"/>
                <a:cs typeface="Helvetica"/>
              </a:rPr>
              <a:t>Puzzling pattern: </a:t>
            </a:r>
          </a:p>
          <a:p>
            <a:r>
              <a:rPr lang="en-US" sz="1600" i="1" dirty="0">
                <a:latin typeface="Helvetica"/>
                <a:cs typeface="Helvetica"/>
              </a:rPr>
              <a:t>Hubs tend to link to small degree nodes.</a:t>
            </a:r>
          </a:p>
          <a:p>
            <a:r>
              <a:rPr lang="en-US" sz="1600" dirty="0">
                <a:latin typeface="Helvetica"/>
                <a:cs typeface="Helvetica"/>
              </a:rPr>
              <a:t>Why is this puzzling?</a:t>
            </a:r>
          </a:p>
        </p:txBody>
      </p:sp>
      <p:sp>
        <p:nvSpPr>
          <p:cNvPr id="11" name="Oval 10"/>
          <p:cNvSpPr/>
          <p:nvPr/>
        </p:nvSpPr>
        <p:spPr>
          <a:xfrm>
            <a:off x="5757348" y="1087562"/>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76536" y="837593"/>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138348" y="3754562"/>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842948" y="2111004"/>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043348" y="3000624"/>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1"/>
          <p:cNvGraphicFramePr>
            <a:graphicFrameLocks noChangeAspect="1"/>
          </p:cNvGraphicFramePr>
          <p:nvPr/>
        </p:nvGraphicFramePr>
        <p:xfrm>
          <a:off x="2427296" y="3533778"/>
          <a:ext cx="885825" cy="441325"/>
        </p:xfrm>
        <a:graphic>
          <a:graphicData uri="http://schemas.openxmlformats.org/presentationml/2006/ole">
            <mc:AlternateContent xmlns:mc="http://schemas.openxmlformats.org/markup-compatibility/2006">
              <mc:Choice xmlns:v="urn:schemas-microsoft-com:vml" Requires="v">
                <p:oleObj name="Equation" r:id="rId5" imgW="596900" imgH="355600" progId="Equation.3">
                  <p:embed/>
                </p:oleObj>
              </mc:Choice>
              <mc:Fallback>
                <p:oleObj name="Equation" r:id="rId5" imgW="596900" imgH="355600" progId="Equation.3">
                  <p:embed/>
                  <p:pic>
                    <p:nvPicPr>
                      <p:cNvPr id="1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7296" y="3533778"/>
                        <a:ext cx="88582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98729" y="2864948"/>
            <a:ext cx="3635072" cy="830997"/>
          </a:xfrm>
          <a:prstGeom prst="rect">
            <a:avLst/>
          </a:prstGeom>
          <a:noFill/>
        </p:spPr>
        <p:txBody>
          <a:bodyPr wrap="square" rtlCol="0">
            <a:spAutoFit/>
          </a:bodyPr>
          <a:lstStyle/>
          <a:p>
            <a:r>
              <a:rPr lang="en-US" sz="1600" dirty="0">
                <a:latin typeface="Helvetica"/>
                <a:cs typeface="Helvetica"/>
              </a:rPr>
              <a:t>In a random network, the probability that  a node with degree </a:t>
            </a:r>
            <a:r>
              <a:rPr lang="en-US" sz="1600" i="1" dirty="0" err="1">
                <a:latin typeface="Helvetica"/>
                <a:cs typeface="Helvetica"/>
              </a:rPr>
              <a:t>k</a:t>
            </a:r>
            <a:r>
              <a:rPr lang="en-US" sz="1600" dirty="0">
                <a:latin typeface="Helvetica"/>
                <a:cs typeface="Helvetica"/>
              </a:rPr>
              <a:t> links to a node with degree </a:t>
            </a:r>
            <a:r>
              <a:rPr lang="en-US" sz="1600" i="1" dirty="0" err="1">
                <a:latin typeface="Helvetica"/>
                <a:cs typeface="Helvetica"/>
              </a:rPr>
              <a:t>k</a:t>
            </a:r>
            <a:r>
              <a:rPr lang="en-US" sz="1600" i="1" dirty="0">
                <a:latin typeface="Helvetica"/>
                <a:cs typeface="Helvetica"/>
              </a:rPr>
              <a:t>’ </a:t>
            </a:r>
            <a:r>
              <a:rPr lang="en-US" sz="1600" dirty="0">
                <a:latin typeface="Helvetica"/>
                <a:cs typeface="Helvetica"/>
              </a:rPr>
              <a:t>is:</a:t>
            </a:r>
          </a:p>
        </p:txBody>
      </p:sp>
      <p:sp>
        <p:nvSpPr>
          <p:cNvPr id="23" name="TextBox 22"/>
          <p:cNvSpPr txBox="1"/>
          <p:nvPr/>
        </p:nvSpPr>
        <p:spPr>
          <a:xfrm>
            <a:off x="118546" y="4169830"/>
            <a:ext cx="2928205" cy="338554"/>
          </a:xfrm>
          <a:prstGeom prst="rect">
            <a:avLst/>
          </a:prstGeom>
          <a:noFill/>
        </p:spPr>
        <p:txBody>
          <a:bodyPr wrap="none" rtlCol="0">
            <a:spAutoFit/>
          </a:bodyPr>
          <a:lstStyle/>
          <a:p>
            <a:r>
              <a:rPr lang="en-US" sz="1600" dirty="0"/>
              <a:t>k</a:t>
            </a:r>
            <a:r>
              <a:rPr lang="en-US" sz="1600" dirty="0">
                <a:latin typeface="ＭＳ ゴシック"/>
                <a:ea typeface="ＭＳ ゴシック"/>
                <a:cs typeface="ＭＳ ゴシック"/>
              </a:rPr>
              <a:t>≅</a:t>
            </a:r>
            <a:r>
              <a:rPr lang="en-US" sz="1600" dirty="0"/>
              <a:t>50, </a:t>
            </a:r>
            <a:r>
              <a:rPr lang="en-US" sz="1600" dirty="0" err="1"/>
              <a:t>k</a:t>
            </a:r>
            <a:r>
              <a:rPr lang="en-US" sz="1600" dirty="0"/>
              <a:t>’=13, N=1,458, L=1746</a:t>
            </a:r>
          </a:p>
        </p:txBody>
      </p:sp>
      <p:graphicFrame>
        <p:nvGraphicFramePr>
          <p:cNvPr id="58375" name="Object 7"/>
          <p:cNvGraphicFramePr>
            <a:graphicFrameLocks noChangeAspect="1"/>
          </p:cNvGraphicFramePr>
          <p:nvPr/>
        </p:nvGraphicFramePr>
        <p:xfrm>
          <a:off x="194741" y="4847174"/>
          <a:ext cx="1112838" cy="235479"/>
        </p:xfrm>
        <a:graphic>
          <a:graphicData uri="http://schemas.openxmlformats.org/presentationml/2006/ole">
            <mc:AlternateContent xmlns:mc="http://schemas.openxmlformats.org/markup-compatibility/2006">
              <mc:Choice xmlns:v="urn:schemas-microsoft-com:vml" Requires="v">
                <p:oleObj name="Equation" r:id="rId7" imgW="749300" imgH="190500" progId="Equation.3">
                  <p:embed/>
                </p:oleObj>
              </mc:Choice>
              <mc:Fallback>
                <p:oleObj name="Equation" r:id="rId7" imgW="749300" imgH="190500" progId="Equation.3">
                  <p:embed/>
                  <p:pic>
                    <p:nvPicPr>
                      <p:cNvPr id="583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41" y="4847174"/>
                        <a:ext cx="1112838" cy="235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nvGraphicFramePr>
        <p:xfrm>
          <a:off x="194755" y="5119694"/>
          <a:ext cx="1208087" cy="235479"/>
        </p:xfrm>
        <a:graphic>
          <a:graphicData uri="http://schemas.openxmlformats.org/presentationml/2006/ole">
            <mc:AlternateContent xmlns:mc="http://schemas.openxmlformats.org/markup-compatibility/2006">
              <mc:Choice xmlns:v="urn:schemas-microsoft-com:vml" Requires="v">
                <p:oleObj name="Equation" r:id="rId9" imgW="812800" imgH="190500" progId="Equation.3">
                  <p:embed/>
                </p:oleObj>
              </mc:Choice>
              <mc:Fallback>
                <p:oleObj name="Equation" r:id="rId9" imgW="812800" imgH="190500" progId="Equation.3">
                  <p:embed/>
                  <p:pic>
                    <p:nvPicPr>
                      <p:cNvPr id="5837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55" y="5119694"/>
                        <a:ext cx="1208087" cy="235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606721" y="4796365"/>
            <a:ext cx="6082985" cy="584776"/>
          </a:xfrm>
          <a:prstGeom prst="rect">
            <a:avLst/>
          </a:prstGeom>
          <a:noFill/>
        </p:spPr>
        <p:txBody>
          <a:bodyPr wrap="square" rtlCol="0">
            <a:spAutoFit/>
          </a:bodyPr>
          <a:lstStyle/>
          <a:p>
            <a:r>
              <a:rPr lang="en-US" sz="1600" dirty="0">
                <a:latin typeface="Helvetica"/>
                <a:cs typeface="Helvetica"/>
              </a:rPr>
              <a:t>Yet, we see many links between degree 2 and 1 links, and no links between the hubs.</a:t>
            </a:r>
          </a:p>
        </p:txBody>
      </p:sp>
      <p:sp>
        <p:nvSpPr>
          <p:cNvPr id="19"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14145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3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3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3" grpId="1" animBg="1"/>
      <p:bldP spid="14" grpId="0" animBg="1"/>
      <p:bldP spid="14" grpId="1" animBg="1"/>
      <p:bldP spid="15" grpId="0" animBg="1"/>
      <p:bldP spid="15" grpId="1" animBg="1"/>
      <p:bldP spid="21" grpId="0"/>
      <p:bldP spid="2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81000" y="127001"/>
            <a:ext cx="5257800" cy="50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nSpc>
                <a:spcPts val="3213"/>
              </a:lnSpc>
              <a:spcBef>
                <a:spcPts val="2000"/>
              </a:spcBef>
              <a:buClr>
                <a:srgbClr val="FF3300"/>
              </a:buClr>
              <a:buSzPct val="100000"/>
              <a:buFont typeface="Arial" charset="0"/>
              <a:buNone/>
            </a:pPr>
            <a:r>
              <a:rPr lang="en-GB" altLang="en-US" sz="2800">
                <a:latin typeface="Helvetica" pitchFamily="34" charset="0"/>
              </a:rPr>
              <a:t>Preferential Attachment!</a:t>
            </a:r>
          </a:p>
        </p:txBody>
      </p:sp>
      <p:sp>
        <p:nvSpPr>
          <p:cNvPr id="14339" name="Text Box 5"/>
          <p:cNvSpPr txBox="1">
            <a:spLocks noChangeArrowheads="1"/>
          </p:cNvSpPr>
          <p:nvPr/>
        </p:nvSpPr>
        <p:spPr bwMode="auto">
          <a:xfrm>
            <a:off x="609600" y="1524000"/>
            <a:ext cx="78486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spcBef>
                <a:spcPts val="1500"/>
              </a:spcBef>
              <a:buClr>
                <a:srgbClr val="000000"/>
              </a:buClr>
              <a:buSzPct val="100000"/>
              <a:buFont typeface="Times New Roman" pitchFamily="18" charset="0"/>
              <a:buNone/>
            </a:pPr>
            <a:r>
              <a:rPr lang="en-GB" altLang="en-US" sz="2400" b="1">
                <a:solidFill>
                  <a:srgbClr val="000000"/>
                </a:solidFill>
                <a:latin typeface="Times New Roman" pitchFamily="18" charset="0"/>
              </a:rPr>
              <a:t>k vs. </a:t>
            </a:r>
            <a:r>
              <a:rPr lang="en-GB" altLang="en-US" sz="2400" b="1">
                <a:solidFill>
                  <a:srgbClr val="000000"/>
                </a:solidFill>
                <a:latin typeface="Symbol" pitchFamily="18" charset="2"/>
              </a:rPr>
              <a:t></a:t>
            </a:r>
            <a:r>
              <a:rPr lang="en-GB" altLang="en-US" sz="2400" b="1">
                <a:solidFill>
                  <a:srgbClr val="000000"/>
                </a:solidFill>
                <a:latin typeface="Times New Roman" pitchFamily="18" charset="0"/>
              </a:rPr>
              <a:t>k : linear increase in the # of links</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9240"/>
            <a:ext cx="5753100" cy="280326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7"/>
          <p:cNvGrpSpPr>
            <a:grpSpLocks/>
          </p:cNvGrpSpPr>
          <p:nvPr/>
        </p:nvGrpSpPr>
        <p:grpSpPr bwMode="auto">
          <a:xfrm>
            <a:off x="122238" y="5397498"/>
            <a:ext cx="4221162" cy="309562"/>
            <a:chOff x="0" y="3984"/>
            <a:chExt cx="2659" cy="234"/>
          </a:xfrm>
        </p:grpSpPr>
        <p:sp>
          <p:nvSpPr>
            <p:cNvPr id="14347" name="AutoShape 8"/>
            <p:cNvSpPr>
              <a:spLocks noChangeArrowheads="1"/>
            </p:cNvSpPr>
            <p:nvPr/>
          </p:nvSpPr>
          <p:spPr bwMode="auto">
            <a:xfrm>
              <a:off x="0" y="3984"/>
              <a:ext cx="2659" cy="212"/>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8" name="AutoShape 9"/>
            <p:cNvSpPr>
              <a:spLocks noChangeArrowheads="1"/>
            </p:cNvSpPr>
            <p:nvPr/>
          </p:nvSpPr>
          <p:spPr bwMode="auto">
            <a:xfrm>
              <a:off x="51" y="3984"/>
              <a:ext cx="2556" cy="234"/>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buClr>
                  <a:srgbClr val="000000"/>
                </a:buClr>
                <a:buSzPct val="100000"/>
                <a:buFont typeface="Times New Roman" pitchFamily="18" charset="0"/>
                <a:buNone/>
              </a:pPr>
              <a:r>
                <a:rPr lang="en-GB" altLang="en-US" sz="1400">
                  <a:solidFill>
                    <a:srgbClr val="000000"/>
                  </a:solidFill>
                </a:rPr>
                <a:t>Eisenberg E, Levanon EY, Phys. Rev. Lett. 2003.</a:t>
              </a:r>
            </a:p>
          </p:txBody>
        </p:sp>
      </p:grpSp>
      <p:grpSp>
        <p:nvGrpSpPr>
          <p:cNvPr id="14342" name="Group 10"/>
          <p:cNvGrpSpPr>
            <a:grpSpLocks/>
          </p:cNvGrpSpPr>
          <p:nvPr/>
        </p:nvGrpSpPr>
        <p:grpSpPr bwMode="auto">
          <a:xfrm>
            <a:off x="550864" y="4812766"/>
            <a:ext cx="8131175" cy="402166"/>
            <a:chOff x="382" y="3600"/>
            <a:chExt cx="5122" cy="304"/>
          </a:xfrm>
        </p:grpSpPr>
        <p:sp>
          <p:nvSpPr>
            <p:cNvPr id="14345" name="AutoShape 11"/>
            <p:cNvSpPr>
              <a:spLocks noChangeArrowheads="1"/>
            </p:cNvSpPr>
            <p:nvPr/>
          </p:nvSpPr>
          <p:spPr bwMode="auto">
            <a:xfrm>
              <a:off x="382" y="3600"/>
              <a:ext cx="5122" cy="250"/>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6" name="AutoShape 12"/>
            <p:cNvSpPr>
              <a:spLocks noChangeArrowheads="1"/>
            </p:cNvSpPr>
            <p:nvPr/>
          </p:nvSpPr>
          <p:spPr bwMode="auto">
            <a:xfrm>
              <a:off x="864" y="3600"/>
              <a:ext cx="4143" cy="304"/>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buClr>
                  <a:srgbClr val="000000"/>
                </a:buClr>
                <a:buSzPct val="100000"/>
                <a:buFont typeface="Times New Roman" pitchFamily="18" charset="0"/>
                <a:buNone/>
              </a:pPr>
              <a:r>
                <a:rPr lang="en-GB" altLang="en-US" sz="2000" i="1">
                  <a:solidFill>
                    <a:srgbClr val="000000"/>
                  </a:solidFill>
                </a:rPr>
                <a:t>S. Cerevisiae</a:t>
              </a:r>
              <a:r>
                <a:rPr lang="en-GB" altLang="en-US" sz="2000">
                  <a:solidFill>
                    <a:srgbClr val="000000"/>
                  </a:solidFill>
                </a:rPr>
                <a:t> PIN:   proteins classified into 4 age groups</a:t>
              </a:r>
            </a:p>
          </p:txBody>
        </p:sp>
      </p:grpSp>
      <p:graphicFrame>
        <p:nvGraphicFramePr>
          <p:cNvPr id="14343" name="Object 13"/>
          <p:cNvGraphicFramePr>
            <a:graphicFrameLocks noChangeAspect="1"/>
          </p:cNvGraphicFramePr>
          <p:nvPr/>
        </p:nvGraphicFramePr>
        <p:xfrm>
          <a:off x="1524000" y="690563"/>
          <a:ext cx="2514600" cy="706438"/>
        </p:xfrm>
        <a:graphic>
          <a:graphicData uri="http://schemas.openxmlformats.org/presentationml/2006/ole">
            <mc:AlternateContent xmlns:mc="http://schemas.openxmlformats.org/markup-compatibility/2006">
              <mc:Choice xmlns:v="urn:schemas-microsoft-com:vml" Requires="v">
                <p:oleObj name="Equation" r:id="rId4" imgW="1167893" imgH="393529" progId="Equation.3">
                  <p:embed/>
                </p:oleObj>
              </mc:Choice>
              <mc:Fallback>
                <p:oleObj name="Equation" r:id="rId4" imgW="1167893" imgH="393529" progId="Equation.3">
                  <p:embed/>
                  <p:pic>
                    <p:nvPicPr>
                      <p:cNvPr id="14343"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90563"/>
                        <a:ext cx="25146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Text Box 14"/>
          <p:cNvSpPr txBox="1">
            <a:spLocks noChangeArrowheads="1"/>
          </p:cNvSpPr>
          <p:nvPr/>
        </p:nvSpPr>
        <p:spPr bwMode="auto">
          <a:xfrm>
            <a:off x="4343400" y="825500"/>
            <a:ext cx="365760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ko-KR" sz="2400">
                <a:latin typeface="Times New Roman" pitchFamily="18" charset="0"/>
                <a:ea typeface="굴림" pitchFamily="50" charset="-127"/>
                <a:sym typeface="Symbol" pitchFamily="18" charset="2"/>
              </a:rPr>
              <a:t>For given </a:t>
            </a:r>
            <a:r>
              <a:rPr lang="en-US" altLang="ko-KR" sz="2400" i="1">
                <a:latin typeface="Times New Roman" pitchFamily="18" charset="0"/>
                <a:ea typeface="굴림" pitchFamily="50" charset="-127"/>
                <a:sym typeface="Symbol" pitchFamily="18" charset="2"/>
              </a:rPr>
              <a:t>t</a:t>
            </a:r>
            <a:r>
              <a:rPr lang="en-US" altLang="ko-KR" sz="2400">
                <a:latin typeface="Times New Roman" pitchFamily="18" charset="0"/>
                <a:ea typeface="굴림" pitchFamily="50" charset="-127"/>
                <a:sym typeface="Symbol" pitchFamily="18" charset="2"/>
              </a:rPr>
              <a:t>:  </a:t>
            </a:r>
            <a:r>
              <a:rPr lang="en-US" altLang="ko-KR" sz="2400" i="1">
                <a:latin typeface="Times New Roman" pitchFamily="18" charset="0"/>
                <a:ea typeface="굴림" pitchFamily="50" charset="-127"/>
                <a:sym typeface="Symbol" pitchFamily="18" charset="2"/>
              </a:rPr>
              <a:t>k</a:t>
            </a:r>
            <a:r>
              <a:rPr lang="en-US" altLang="ko-KR" sz="2400">
                <a:latin typeface="Times New Roman" pitchFamily="18" charset="0"/>
                <a:ea typeface="굴림" pitchFamily="50" charset="-127"/>
                <a:sym typeface="Symbol" pitchFamily="18" charset="2"/>
              </a:rPr>
              <a:t>  (</a:t>
            </a:r>
            <a:r>
              <a:rPr lang="en-US" altLang="ko-KR" sz="2400" i="1">
                <a:latin typeface="Times New Roman" pitchFamily="18" charset="0"/>
                <a:ea typeface="굴림" pitchFamily="50" charset="-127"/>
                <a:sym typeface="Symbol" pitchFamily="18" charset="2"/>
              </a:rPr>
              <a:t>k</a:t>
            </a:r>
            <a:r>
              <a:rPr lang="en-US" altLang="ko-KR" sz="2400">
                <a:latin typeface="Times New Roman" pitchFamily="18" charset="0"/>
                <a:ea typeface="굴림" pitchFamily="50" charset="-127"/>
                <a:sym typeface="Symbol" pitchFamily="18" charset="2"/>
              </a:rPr>
              <a:t>)</a:t>
            </a:r>
          </a:p>
        </p:txBody>
      </p:sp>
    </p:spTree>
    <p:extLst>
      <p:ext uri="{BB962C8B-B14F-4D97-AF65-F5344CB8AC3E}">
        <p14:creationId xmlns:p14="http://schemas.microsoft.com/office/powerpoint/2010/main" val="9470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Text Box 3"/>
          <p:cNvSpPr txBox="1">
            <a:spLocks noChangeArrowheads="1"/>
          </p:cNvSpPr>
          <p:nvPr/>
        </p:nvSpPr>
        <p:spPr bwMode="auto">
          <a:xfrm>
            <a:off x="685800" y="904875"/>
            <a:ext cx="2743200" cy="4044950"/>
          </a:xfrm>
          <a:prstGeom prst="rect">
            <a:avLst/>
          </a:prstGeom>
          <a:noFill/>
          <a:ln w="9525">
            <a:noFill/>
            <a:miter lim="800000"/>
            <a:headEnd/>
            <a:tailEnd/>
          </a:ln>
        </p:spPr>
        <p:txBody>
          <a:bodyPr>
            <a:prstTxWarp prst="textNoShape">
              <a:avLst/>
            </a:prstTxWarp>
            <a:spAutoFit/>
          </a:bodyPr>
          <a:lstStyle/>
          <a:p>
            <a:pPr>
              <a:lnSpc>
                <a:spcPct val="180000"/>
              </a:lnSpc>
              <a:buFontTx/>
              <a:buChar char="•"/>
            </a:pPr>
            <a:r>
              <a:rPr lang="en-US" b="1">
                <a:latin typeface="Helvetica" pitchFamily="-84" charset="0"/>
                <a:ea typeface="Helvetica" pitchFamily="-84" charset="0"/>
                <a:cs typeface="Helvetica" pitchFamily="-84" charset="0"/>
              </a:rPr>
              <a:t> Nr. of nodes:</a:t>
            </a:r>
          </a:p>
          <a:p>
            <a:pPr>
              <a:lnSpc>
                <a:spcPct val="180000"/>
              </a:lnSpc>
              <a:buFontTx/>
              <a:buChar char="•"/>
            </a:pPr>
            <a:r>
              <a:rPr lang="en-US" b="1">
                <a:latin typeface="Helvetica" pitchFamily="-84" charset="0"/>
                <a:ea typeface="Helvetica" pitchFamily="-84" charset="0"/>
                <a:cs typeface="Helvetica" pitchFamily="-84" charset="0"/>
              </a:rPr>
              <a:t> Nr. of links:</a:t>
            </a:r>
          </a:p>
          <a:p>
            <a:pPr>
              <a:lnSpc>
                <a:spcPct val="180000"/>
              </a:lnSpc>
              <a:buFontTx/>
              <a:buChar char="•"/>
            </a:pPr>
            <a:r>
              <a:rPr lang="en-US" b="1">
                <a:latin typeface="Helvetica" pitchFamily="-84" charset="0"/>
                <a:ea typeface="Helvetica" pitchFamily="-84" charset="0"/>
                <a:cs typeface="Helvetica" pitchFamily="-84" charset="0"/>
              </a:rPr>
              <a:t>Average degree:</a:t>
            </a:r>
          </a:p>
          <a:p>
            <a:pPr>
              <a:lnSpc>
                <a:spcPct val="180000"/>
              </a:lnSpc>
              <a:buFontTx/>
              <a:buChar char="•"/>
            </a:pPr>
            <a:r>
              <a:rPr lang="en-US" b="1">
                <a:latin typeface="Helvetica" pitchFamily="-84" charset="0"/>
                <a:ea typeface="Helvetica" pitchFamily="-84" charset="0"/>
                <a:cs typeface="Helvetica" pitchFamily="-84" charset="0"/>
              </a:rPr>
              <a:t>Degree dynamics</a:t>
            </a:r>
          </a:p>
          <a:p>
            <a:pPr>
              <a:lnSpc>
                <a:spcPct val="180000"/>
              </a:lnSpc>
              <a:buFontTx/>
              <a:buChar char="•"/>
            </a:pPr>
            <a:r>
              <a:rPr lang="en-US" b="1">
                <a:latin typeface="Helvetica" pitchFamily="-84" charset="0"/>
                <a:ea typeface="Helvetica" pitchFamily="-84" charset="0"/>
                <a:cs typeface="Helvetica" pitchFamily="-84" charset="0"/>
              </a:rPr>
              <a:t>Degree distribution:</a:t>
            </a:r>
          </a:p>
          <a:p>
            <a:pPr>
              <a:lnSpc>
                <a:spcPct val="180000"/>
              </a:lnSpc>
              <a:buFontTx/>
              <a:buChar char="•"/>
            </a:pPr>
            <a:r>
              <a:rPr lang="en-US" b="1">
                <a:latin typeface="Helvetica" pitchFamily="-84" charset="0"/>
                <a:ea typeface="Helvetica" pitchFamily="-84" charset="0"/>
                <a:cs typeface="Helvetica" pitchFamily="-84" charset="0"/>
              </a:rPr>
              <a:t>Average Path Length:</a:t>
            </a:r>
          </a:p>
          <a:p>
            <a:pPr>
              <a:lnSpc>
                <a:spcPct val="180000"/>
              </a:lnSpc>
              <a:buFontTx/>
              <a:buChar char="•"/>
            </a:pPr>
            <a:r>
              <a:rPr lang="en-US" b="1">
                <a:latin typeface="Helvetica" pitchFamily="-84" charset="0"/>
                <a:ea typeface="Helvetica" pitchFamily="-84" charset="0"/>
                <a:cs typeface="Helvetica" pitchFamily="-84" charset="0"/>
              </a:rPr>
              <a:t>Clustering Coefficient</a:t>
            </a:r>
            <a:r>
              <a:rPr lang="en-US" b="1"/>
              <a:t>:	</a:t>
            </a:r>
          </a:p>
        </p:txBody>
      </p:sp>
      <p:graphicFrame>
        <p:nvGraphicFramePr>
          <p:cNvPr id="71682" name="Object 4"/>
          <p:cNvGraphicFramePr>
            <a:graphicFrameLocks noChangeAspect="1"/>
          </p:cNvGraphicFramePr>
          <p:nvPr/>
        </p:nvGraphicFramePr>
        <p:xfrm>
          <a:off x="3487738" y="2027238"/>
          <a:ext cx="1401762" cy="436562"/>
        </p:xfrm>
        <a:graphic>
          <a:graphicData uri="http://schemas.openxmlformats.org/presentationml/2006/ole">
            <mc:AlternateContent xmlns:mc="http://schemas.openxmlformats.org/markup-compatibility/2006">
              <mc:Choice xmlns:v="urn:schemas-microsoft-com:vml" Requires="v">
                <p:oleObj name="Equation" r:id="rId3" imgW="952500" imgH="355600" progId="Equation.3">
                  <p:embed/>
                </p:oleObj>
              </mc:Choice>
              <mc:Fallback>
                <p:oleObj name="Equation" r:id="rId3" imgW="952500" imgH="355600" progId="Equation.3">
                  <p:embed/>
                  <p:pic>
                    <p:nvPicPr>
                      <p:cNvPr id="716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2027238"/>
                        <a:ext cx="1401762"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3" name="Object 9"/>
          <p:cNvGraphicFramePr>
            <a:graphicFrameLocks noChangeAspect="1"/>
          </p:cNvGraphicFramePr>
          <p:nvPr/>
        </p:nvGraphicFramePr>
        <p:xfrm>
          <a:off x="3500438" y="1152525"/>
          <a:ext cx="711200" cy="212725"/>
        </p:xfrm>
        <a:graphic>
          <a:graphicData uri="http://schemas.openxmlformats.org/presentationml/2006/ole">
            <mc:AlternateContent xmlns:mc="http://schemas.openxmlformats.org/markup-compatibility/2006">
              <mc:Choice xmlns:v="urn:schemas-microsoft-com:vml" Requires="v">
                <p:oleObj name="Equation" r:id="rId5" imgW="355600" imgH="127000" progId="Equation.3">
                  <p:embed/>
                </p:oleObj>
              </mc:Choice>
              <mc:Fallback>
                <p:oleObj name="Equation" r:id="rId5" imgW="355600" imgH="127000" progId="Equation.3">
                  <p:embed/>
                  <p:pic>
                    <p:nvPicPr>
                      <p:cNvPr id="7168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152525"/>
                        <a:ext cx="7112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4" name="Object 10"/>
          <p:cNvGraphicFramePr>
            <a:graphicFrameLocks noChangeAspect="1"/>
          </p:cNvGraphicFramePr>
          <p:nvPr/>
        </p:nvGraphicFramePr>
        <p:xfrm>
          <a:off x="3500438" y="1638300"/>
          <a:ext cx="847725" cy="241300"/>
        </p:xfrm>
        <a:graphic>
          <a:graphicData uri="http://schemas.openxmlformats.org/presentationml/2006/ole">
            <mc:AlternateContent xmlns:mc="http://schemas.openxmlformats.org/markup-compatibility/2006">
              <mc:Choice xmlns:v="urn:schemas-microsoft-com:vml" Requires="v">
                <p:oleObj name="Equation" r:id="rId7" imgW="482600" imgH="165100" progId="Equation.3">
                  <p:embed/>
                </p:oleObj>
              </mc:Choice>
              <mc:Fallback>
                <p:oleObj name="Equation" r:id="rId7" imgW="482600" imgH="165100" progId="Equation.3">
                  <p:embed/>
                  <p:pic>
                    <p:nvPicPr>
                      <p:cNvPr id="7168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638300"/>
                        <a:ext cx="847725"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5" name="Object 11"/>
          <p:cNvGraphicFramePr>
            <a:graphicFrameLocks noChangeAspect="1"/>
          </p:cNvGraphicFramePr>
          <p:nvPr/>
        </p:nvGraphicFramePr>
        <p:xfrm>
          <a:off x="3506788" y="3063875"/>
          <a:ext cx="1897062" cy="290513"/>
        </p:xfrm>
        <a:graphic>
          <a:graphicData uri="http://schemas.openxmlformats.org/presentationml/2006/ole">
            <mc:AlternateContent xmlns:mc="http://schemas.openxmlformats.org/markup-compatibility/2006">
              <mc:Choice xmlns:v="urn:schemas-microsoft-com:vml" Requires="v">
                <p:oleObj name="Equation" r:id="rId9" imgW="1104900" imgH="203200" progId="Equation.3">
                  <p:embed/>
                </p:oleObj>
              </mc:Choice>
              <mc:Fallback>
                <p:oleObj name="Equation" r:id="rId9" imgW="1104900" imgH="203200" progId="Equation.3">
                  <p:embed/>
                  <p:pic>
                    <p:nvPicPr>
                      <p:cNvPr id="7168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6788" y="3063875"/>
                        <a:ext cx="189706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0" name="Text Box 12"/>
          <p:cNvSpPr txBox="1">
            <a:spLocks noChangeArrowheads="1"/>
          </p:cNvSpPr>
          <p:nvPr/>
        </p:nvSpPr>
        <p:spPr bwMode="auto">
          <a:xfrm>
            <a:off x="685800" y="4741863"/>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a:solidFill>
                <a:srgbClr val="FF0000"/>
              </a:solidFill>
              <a:latin typeface="Helvetica" pitchFamily="-84" charset="0"/>
              <a:ea typeface="Helvetica" pitchFamily="-84" charset="0"/>
              <a:cs typeface="Helvetica" pitchFamily="-84" charset="0"/>
            </a:endParaRPr>
          </a:p>
        </p:txBody>
      </p:sp>
      <p:graphicFrame>
        <p:nvGraphicFramePr>
          <p:cNvPr id="71686" name="Object 6"/>
          <p:cNvGraphicFramePr>
            <a:graphicFrameLocks noChangeAspect="1"/>
          </p:cNvGraphicFramePr>
          <p:nvPr/>
        </p:nvGraphicFramePr>
        <p:xfrm>
          <a:off x="3500438" y="2451100"/>
          <a:ext cx="1903412" cy="542925"/>
        </p:xfrm>
        <a:graphic>
          <a:graphicData uri="http://schemas.openxmlformats.org/presentationml/2006/ole">
            <mc:AlternateContent xmlns:mc="http://schemas.openxmlformats.org/markup-compatibility/2006">
              <mc:Choice xmlns:v="urn:schemas-microsoft-com:vml" Requires="v">
                <p:oleObj name="Equation" r:id="rId11" imgW="1371600" imgH="469900" progId="Equation.3">
                  <p:embed/>
                </p:oleObj>
              </mc:Choice>
              <mc:Fallback>
                <p:oleObj name="Equation" r:id="rId11" imgW="1371600" imgH="469900" progId="Equation.3">
                  <p:embed/>
                  <p:pic>
                    <p:nvPicPr>
                      <p:cNvPr id="7168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2451100"/>
                        <a:ext cx="1903412"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1" name="TextBox 11"/>
          <p:cNvSpPr txBox="1">
            <a:spLocks noChangeArrowheads="1"/>
          </p:cNvSpPr>
          <p:nvPr/>
        </p:nvSpPr>
        <p:spPr bwMode="auto">
          <a:xfrm>
            <a:off x="5792788" y="2486025"/>
            <a:ext cx="2498725"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β: dynamical exponent</a:t>
            </a:r>
          </a:p>
        </p:txBody>
      </p:sp>
      <p:sp>
        <p:nvSpPr>
          <p:cNvPr id="71692" name="TextBox 12"/>
          <p:cNvSpPr txBox="1">
            <a:spLocks noChangeArrowheads="1"/>
          </p:cNvSpPr>
          <p:nvPr/>
        </p:nvSpPr>
        <p:spPr bwMode="auto">
          <a:xfrm>
            <a:off x="5805488" y="3000375"/>
            <a:ext cx="2173287"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γ: degree exponent</a:t>
            </a:r>
          </a:p>
        </p:txBody>
      </p:sp>
      <p:graphicFrame>
        <p:nvGraphicFramePr>
          <p:cNvPr id="71687" name="Object 7"/>
          <p:cNvGraphicFramePr>
            <a:graphicFrameLocks noChangeAspect="1"/>
          </p:cNvGraphicFramePr>
          <p:nvPr/>
        </p:nvGraphicFramePr>
        <p:xfrm>
          <a:off x="3589338" y="3471863"/>
          <a:ext cx="1104900" cy="519112"/>
        </p:xfrm>
        <a:graphic>
          <a:graphicData uri="http://schemas.openxmlformats.org/presentationml/2006/ole">
            <mc:AlternateContent xmlns:mc="http://schemas.openxmlformats.org/markup-compatibility/2006">
              <mc:Choice xmlns:v="urn:schemas-microsoft-com:vml" Requires="v">
                <p:oleObj name="Equation" r:id="rId13" imgW="698400" imgH="393480" progId="Equation.3">
                  <p:embed/>
                </p:oleObj>
              </mc:Choice>
              <mc:Fallback>
                <p:oleObj name="Equation" r:id="rId13" imgW="698400" imgH="393480" progId="Equation.3">
                  <p:embed/>
                  <p:pic>
                    <p:nvPicPr>
                      <p:cNvPr id="7168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9338" y="3471863"/>
                        <a:ext cx="11049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8" name="Object 8"/>
          <p:cNvGraphicFramePr>
            <a:graphicFrameLocks noChangeAspect="1"/>
          </p:cNvGraphicFramePr>
          <p:nvPr/>
        </p:nvGraphicFramePr>
        <p:xfrm>
          <a:off x="3594100" y="4016375"/>
          <a:ext cx="1082675" cy="466725"/>
        </p:xfrm>
        <a:graphic>
          <a:graphicData uri="http://schemas.openxmlformats.org/presentationml/2006/ole">
            <mc:AlternateContent xmlns:mc="http://schemas.openxmlformats.org/markup-compatibility/2006">
              <mc:Choice xmlns:v="urn:schemas-microsoft-com:vml" Requires="v">
                <p:oleObj name="Equation" r:id="rId15" imgW="736600" imgH="381000" progId="Equation.3">
                  <p:embed/>
                </p:oleObj>
              </mc:Choice>
              <mc:Fallback>
                <p:oleObj name="Equation" r:id="rId15" imgW="736600" imgH="381000" progId="Equation.3">
                  <p:embed/>
                  <p:pic>
                    <p:nvPicPr>
                      <p:cNvPr id="7168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4100" y="4016375"/>
                        <a:ext cx="1082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SUMMARY: PROPERTIES OF THE BA MODEL</a:t>
            </a:r>
          </a:p>
        </p:txBody>
      </p:sp>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33670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706" name="Straight Arrow Connector 3"/>
          <p:cNvCxnSpPr>
            <a:cxnSpLocks noChangeShapeType="1"/>
          </p:cNvCxnSpPr>
          <p:nvPr/>
        </p:nvCxnSpPr>
        <p:spPr bwMode="auto">
          <a:xfrm>
            <a:off x="533400" y="2559050"/>
            <a:ext cx="8229600" cy="1588"/>
          </a:xfrm>
          <a:prstGeom prst="straightConnector1">
            <a:avLst/>
          </a:prstGeom>
          <a:noFill/>
          <a:ln w="9525">
            <a:solidFill>
              <a:schemeClr val="tx1"/>
            </a:solidFill>
            <a:round/>
            <a:headEnd/>
            <a:tailEnd type="arrow" w="med" len="med"/>
          </a:ln>
        </p:spPr>
      </p:cxnSp>
      <p:sp>
        <p:nvSpPr>
          <p:cNvPr id="72707" name="TextBox 7"/>
          <p:cNvSpPr txBox="1">
            <a:spLocks noChangeArrowheads="1"/>
          </p:cNvSpPr>
          <p:nvPr/>
        </p:nvSpPr>
        <p:spPr bwMode="auto">
          <a:xfrm>
            <a:off x="80963" y="2498725"/>
            <a:ext cx="58896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γ=1</a:t>
            </a:r>
          </a:p>
        </p:txBody>
      </p:sp>
      <p:sp>
        <p:nvSpPr>
          <p:cNvPr id="72708" name="TextBox 8"/>
          <p:cNvSpPr txBox="1">
            <a:spLocks noChangeArrowheads="1"/>
          </p:cNvSpPr>
          <p:nvPr/>
        </p:nvSpPr>
        <p:spPr bwMode="auto">
          <a:xfrm>
            <a:off x="3205163" y="2498725"/>
            <a:ext cx="59531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γ=2</a:t>
            </a:r>
          </a:p>
        </p:txBody>
      </p:sp>
      <p:sp>
        <p:nvSpPr>
          <p:cNvPr id="72709" name="TextBox 9"/>
          <p:cNvSpPr txBox="1">
            <a:spLocks noChangeArrowheads="1"/>
          </p:cNvSpPr>
          <p:nvPr/>
        </p:nvSpPr>
        <p:spPr bwMode="auto">
          <a:xfrm>
            <a:off x="6329363" y="2498725"/>
            <a:ext cx="58896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γ=3</a:t>
            </a:r>
          </a:p>
        </p:txBody>
      </p:sp>
      <p:cxnSp>
        <p:nvCxnSpPr>
          <p:cNvPr id="72710" name="Straight Connector 11"/>
          <p:cNvCxnSpPr>
            <a:cxnSpLocks noChangeShapeType="1"/>
          </p:cNvCxnSpPr>
          <p:nvPr/>
        </p:nvCxnSpPr>
        <p:spPr bwMode="auto">
          <a:xfrm rot="5400000">
            <a:off x="484188" y="2559050"/>
            <a:ext cx="252412" cy="1588"/>
          </a:xfrm>
          <a:prstGeom prst="line">
            <a:avLst/>
          </a:prstGeom>
          <a:noFill/>
          <a:ln w="22225">
            <a:solidFill>
              <a:schemeClr val="tx1"/>
            </a:solidFill>
            <a:round/>
            <a:headEnd/>
            <a:tailEnd/>
          </a:ln>
        </p:spPr>
      </p:cxnSp>
      <p:cxnSp>
        <p:nvCxnSpPr>
          <p:cNvPr id="72711" name="Straight Connector 13"/>
          <p:cNvCxnSpPr>
            <a:cxnSpLocks noChangeShapeType="1"/>
          </p:cNvCxnSpPr>
          <p:nvPr/>
        </p:nvCxnSpPr>
        <p:spPr bwMode="auto">
          <a:xfrm rot="5400000">
            <a:off x="3607594" y="2558256"/>
            <a:ext cx="254000" cy="1588"/>
          </a:xfrm>
          <a:prstGeom prst="line">
            <a:avLst/>
          </a:prstGeom>
          <a:noFill/>
          <a:ln w="22225">
            <a:solidFill>
              <a:schemeClr val="tx1"/>
            </a:solidFill>
            <a:round/>
            <a:headEnd/>
            <a:tailEnd/>
          </a:ln>
        </p:spPr>
      </p:cxnSp>
      <p:cxnSp>
        <p:nvCxnSpPr>
          <p:cNvPr id="72712" name="Straight Connector 14"/>
          <p:cNvCxnSpPr>
            <a:cxnSpLocks noChangeShapeType="1"/>
          </p:cNvCxnSpPr>
          <p:nvPr/>
        </p:nvCxnSpPr>
        <p:spPr bwMode="auto">
          <a:xfrm rot="5400000">
            <a:off x="6731794" y="2558256"/>
            <a:ext cx="254000" cy="1588"/>
          </a:xfrm>
          <a:prstGeom prst="line">
            <a:avLst/>
          </a:prstGeom>
          <a:noFill/>
          <a:ln w="22225">
            <a:solidFill>
              <a:schemeClr val="tx1"/>
            </a:solidFill>
            <a:round/>
            <a:headEnd/>
            <a:tailEnd/>
          </a:ln>
        </p:spPr>
      </p:cxnSp>
      <p:sp>
        <p:nvSpPr>
          <p:cNvPr id="72713" name="TextBox 17"/>
          <p:cNvSpPr txBox="1">
            <a:spLocks noChangeArrowheads="1"/>
          </p:cNvSpPr>
          <p:nvPr/>
        </p:nvSpPr>
        <p:spPr bwMode="auto">
          <a:xfrm>
            <a:off x="2632075" y="2876550"/>
            <a:ext cx="1593850" cy="369888"/>
          </a:xfrm>
          <a:prstGeom prst="rect">
            <a:avLst/>
          </a:prstGeom>
          <a:solidFill>
            <a:srgbClr val="FF0000">
              <a:alpha val="54117"/>
            </a:srgbClr>
          </a:solidFill>
          <a:ln w="9525">
            <a:noFill/>
            <a:miter lim="800000"/>
            <a:headEnd/>
            <a:tailEnd/>
          </a:ln>
        </p:spPr>
        <p:txBody>
          <a:bodyPr wrap="none">
            <a:prstTxWarp prst="textNoShape">
              <a:avLst/>
            </a:prstTxWarp>
            <a:spAutoFit/>
          </a:bodyPr>
          <a:lstStyle/>
          <a:p>
            <a:pPr algn="ctr"/>
            <a:r>
              <a:rPr lang="en-US">
                <a:latin typeface="Helvetica" pitchFamily="-84" charset="0"/>
                <a:ea typeface="Helvetica" pitchFamily="-84" charset="0"/>
                <a:cs typeface="Helvetica" pitchFamily="-84" charset="0"/>
              </a:rPr>
              <a:t>&lt;k</a:t>
            </a:r>
            <a:r>
              <a:rPr lang="en-US" baseline="30000">
                <a:latin typeface="Helvetica" pitchFamily="-84" charset="0"/>
                <a:ea typeface="Helvetica" pitchFamily="-84" charset="0"/>
                <a:cs typeface="Helvetica" pitchFamily="-84" charset="0"/>
              </a:rPr>
              <a:t>2</a:t>
            </a:r>
            <a:r>
              <a:rPr lang="en-US">
                <a:latin typeface="Helvetica" pitchFamily="-84" charset="0"/>
                <a:ea typeface="Helvetica" pitchFamily="-84" charset="0"/>
                <a:cs typeface="Helvetica" pitchFamily="-84" charset="0"/>
              </a:rPr>
              <a:t>&gt; diverges</a:t>
            </a:r>
          </a:p>
        </p:txBody>
      </p:sp>
      <p:sp>
        <p:nvSpPr>
          <p:cNvPr id="19" name="TextBox 18"/>
          <p:cNvSpPr txBox="1"/>
          <p:nvPr/>
        </p:nvSpPr>
        <p:spPr>
          <a:xfrm>
            <a:off x="7777163" y="2876550"/>
            <a:ext cx="1209675" cy="369888"/>
          </a:xfrm>
          <a:prstGeom prst="rect">
            <a:avLst/>
          </a:prstGeom>
          <a:solidFill>
            <a:schemeClr val="accent1">
              <a:lumMod val="60000"/>
              <a:lumOff val="40000"/>
              <a:alpha val="54000"/>
            </a:schemeClr>
          </a:solidFill>
        </p:spPr>
        <p:txBody>
          <a:bodyPr wrap="none">
            <a:prstTxWarp prst="textNoShape">
              <a:avLst/>
            </a:prstTxWarp>
            <a:spAutoFit/>
          </a:bodyPr>
          <a:lstStyle/>
          <a:p>
            <a:pPr algn="ctr">
              <a:defRPr/>
            </a:pPr>
            <a:r>
              <a:rPr lang="en-US" dirty="0">
                <a:latin typeface="Helvetica"/>
                <a:cs typeface="Helvetica"/>
              </a:rPr>
              <a:t>&lt;k</a:t>
            </a:r>
            <a:r>
              <a:rPr lang="en-US" baseline="30000" dirty="0">
                <a:latin typeface="Helvetica"/>
                <a:cs typeface="Helvetica"/>
              </a:rPr>
              <a:t>2</a:t>
            </a:r>
            <a:r>
              <a:rPr lang="en-US" dirty="0">
                <a:latin typeface="Helvetica"/>
                <a:cs typeface="Helvetica"/>
              </a:rPr>
              <a:t>&gt; finite</a:t>
            </a:r>
          </a:p>
        </p:txBody>
      </p:sp>
      <p:cxnSp>
        <p:nvCxnSpPr>
          <p:cNvPr id="72715" name="Straight Arrow Connector 30"/>
          <p:cNvCxnSpPr>
            <a:cxnSpLocks noChangeShapeType="1"/>
          </p:cNvCxnSpPr>
          <p:nvPr/>
        </p:nvCxnSpPr>
        <p:spPr bwMode="auto">
          <a:xfrm rot="5400000">
            <a:off x="3677444" y="2228056"/>
            <a:ext cx="571500" cy="1588"/>
          </a:xfrm>
          <a:prstGeom prst="straightConnector1">
            <a:avLst/>
          </a:prstGeom>
          <a:noFill/>
          <a:ln w="9525">
            <a:solidFill>
              <a:schemeClr val="tx1"/>
            </a:solidFill>
            <a:round/>
            <a:headEnd/>
            <a:tailEnd type="arrow" w="med" len="med"/>
          </a:ln>
        </p:spPr>
      </p:cxnSp>
      <p:cxnSp>
        <p:nvCxnSpPr>
          <p:cNvPr id="72716" name="Straight Arrow Connector 31"/>
          <p:cNvCxnSpPr>
            <a:cxnSpLocks noChangeShapeType="1"/>
          </p:cNvCxnSpPr>
          <p:nvPr/>
        </p:nvCxnSpPr>
        <p:spPr bwMode="auto">
          <a:xfrm rot="5400000">
            <a:off x="4820444" y="2228056"/>
            <a:ext cx="571500" cy="1588"/>
          </a:xfrm>
          <a:prstGeom prst="straightConnector1">
            <a:avLst/>
          </a:prstGeom>
          <a:noFill/>
          <a:ln w="9525">
            <a:solidFill>
              <a:schemeClr val="tx1"/>
            </a:solidFill>
            <a:round/>
            <a:headEnd/>
            <a:tailEnd type="arrow" w="med" len="med"/>
          </a:ln>
        </p:spPr>
      </p:cxnSp>
      <p:cxnSp>
        <p:nvCxnSpPr>
          <p:cNvPr id="72717" name="Straight Arrow Connector 32"/>
          <p:cNvCxnSpPr>
            <a:cxnSpLocks noChangeShapeType="1"/>
          </p:cNvCxnSpPr>
          <p:nvPr/>
        </p:nvCxnSpPr>
        <p:spPr bwMode="auto">
          <a:xfrm rot="5400000">
            <a:off x="5211763" y="2165350"/>
            <a:ext cx="700088" cy="1587"/>
          </a:xfrm>
          <a:prstGeom prst="straightConnector1">
            <a:avLst/>
          </a:prstGeom>
          <a:noFill/>
          <a:ln w="9525">
            <a:solidFill>
              <a:schemeClr val="tx1"/>
            </a:solidFill>
            <a:round/>
            <a:headEnd/>
            <a:tailEnd type="arrow" w="med" len="med"/>
          </a:ln>
        </p:spPr>
      </p:cxnSp>
      <p:cxnSp>
        <p:nvCxnSpPr>
          <p:cNvPr id="72718" name="Straight Arrow Connector 33"/>
          <p:cNvCxnSpPr>
            <a:cxnSpLocks noChangeShapeType="1"/>
          </p:cNvCxnSpPr>
          <p:nvPr/>
        </p:nvCxnSpPr>
        <p:spPr bwMode="auto">
          <a:xfrm rot="5400000">
            <a:off x="4457701" y="2324100"/>
            <a:ext cx="381000" cy="3175"/>
          </a:xfrm>
          <a:prstGeom prst="straightConnector1">
            <a:avLst/>
          </a:prstGeom>
          <a:noFill/>
          <a:ln w="9525">
            <a:solidFill>
              <a:schemeClr val="tx1"/>
            </a:solidFill>
            <a:round/>
            <a:headEnd/>
            <a:tailEnd type="arrow" w="med" len="med"/>
          </a:ln>
        </p:spPr>
      </p:cxnSp>
      <p:sp>
        <p:nvSpPr>
          <p:cNvPr id="72719" name="TextBox 34"/>
          <p:cNvSpPr txBox="1">
            <a:spLocks noChangeArrowheads="1"/>
          </p:cNvSpPr>
          <p:nvPr/>
        </p:nvSpPr>
        <p:spPr bwMode="auto">
          <a:xfrm>
            <a:off x="3697288" y="1673225"/>
            <a:ext cx="544512" cy="369888"/>
          </a:xfrm>
          <a:prstGeom prst="rect">
            <a:avLst/>
          </a:prstGeom>
          <a:noFill/>
          <a:ln w="9525">
            <a:noFill/>
            <a:miter lim="800000"/>
            <a:headEnd/>
            <a:tailEnd/>
          </a:ln>
        </p:spPr>
        <p:txBody>
          <a:bodyPr wrap="none">
            <a:prstTxWarp prst="textNoShape">
              <a:avLst/>
            </a:prstTxWarp>
            <a:spAutoFit/>
          </a:bodyPr>
          <a:lstStyle/>
          <a:p>
            <a:r>
              <a:rPr lang="en-US"/>
              <a:t>γ</a:t>
            </a:r>
            <a:r>
              <a:rPr lang="en-US" baseline="30000"/>
              <a:t>w</a:t>
            </a:r>
            <a:r>
              <a:rPr lang="en-US" baseline="-25000"/>
              <a:t>in</a:t>
            </a:r>
            <a:endParaRPr lang="en-US"/>
          </a:p>
        </p:txBody>
      </p:sp>
      <p:sp>
        <p:nvSpPr>
          <p:cNvPr id="72720" name="TextBox 35"/>
          <p:cNvSpPr txBox="1">
            <a:spLocks noChangeArrowheads="1"/>
          </p:cNvSpPr>
          <p:nvPr/>
        </p:nvSpPr>
        <p:spPr bwMode="auto">
          <a:xfrm>
            <a:off x="4811713" y="1673225"/>
            <a:ext cx="638175" cy="369888"/>
          </a:xfrm>
          <a:prstGeom prst="rect">
            <a:avLst/>
          </a:prstGeom>
          <a:noFill/>
          <a:ln w="9525">
            <a:noFill/>
            <a:miter lim="800000"/>
            <a:headEnd/>
            <a:tailEnd/>
          </a:ln>
        </p:spPr>
        <p:txBody>
          <a:bodyPr wrap="none">
            <a:prstTxWarp prst="textNoShape">
              <a:avLst/>
            </a:prstTxWarp>
            <a:spAutoFit/>
          </a:bodyPr>
          <a:lstStyle/>
          <a:p>
            <a:r>
              <a:rPr lang="en-US"/>
              <a:t>γ</a:t>
            </a:r>
            <a:r>
              <a:rPr lang="en-US" baseline="30000"/>
              <a:t>w</a:t>
            </a:r>
            <a:r>
              <a:rPr lang="en-US" baseline="-25000"/>
              <a:t>out</a:t>
            </a:r>
            <a:endParaRPr lang="en-US"/>
          </a:p>
        </p:txBody>
      </p:sp>
      <p:sp>
        <p:nvSpPr>
          <p:cNvPr id="72721" name="TextBox 36"/>
          <p:cNvSpPr txBox="1">
            <a:spLocks noChangeArrowheads="1"/>
          </p:cNvSpPr>
          <p:nvPr/>
        </p:nvSpPr>
        <p:spPr bwMode="auto">
          <a:xfrm>
            <a:off x="5334000" y="1498600"/>
            <a:ext cx="7112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intern</a:t>
            </a:r>
            <a:endParaRPr lang="en-US">
              <a:latin typeface="Helvetica" pitchFamily="-84" charset="0"/>
              <a:ea typeface="Helvetica" pitchFamily="-84" charset="0"/>
              <a:cs typeface="Helvetica" pitchFamily="-84" charset="0"/>
            </a:endParaRPr>
          </a:p>
        </p:txBody>
      </p:sp>
      <p:sp>
        <p:nvSpPr>
          <p:cNvPr id="72722" name="TextBox 39"/>
          <p:cNvSpPr txBox="1">
            <a:spLocks noChangeArrowheads="1"/>
          </p:cNvSpPr>
          <p:nvPr/>
        </p:nvSpPr>
        <p:spPr bwMode="auto">
          <a:xfrm>
            <a:off x="4343400" y="1863725"/>
            <a:ext cx="668338"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actor</a:t>
            </a:r>
            <a:endParaRPr lang="en-US">
              <a:latin typeface="Helvetica" pitchFamily="-84" charset="0"/>
              <a:ea typeface="Helvetica" pitchFamily="-84" charset="0"/>
              <a:cs typeface="Helvetica" pitchFamily="-84" charset="0"/>
            </a:endParaRPr>
          </a:p>
        </p:txBody>
      </p:sp>
      <p:sp>
        <p:nvSpPr>
          <p:cNvPr id="72723" name="TextBox 40"/>
          <p:cNvSpPr txBox="1">
            <a:spLocks noChangeArrowheads="1"/>
          </p:cNvSpPr>
          <p:nvPr/>
        </p:nvSpPr>
        <p:spPr bwMode="auto">
          <a:xfrm>
            <a:off x="5030788" y="1054100"/>
            <a:ext cx="7366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collab</a:t>
            </a:r>
            <a:endParaRPr lang="en-US">
              <a:latin typeface="Helvetica" pitchFamily="-84" charset="0"/>
              <a:ea typeface="Helvetica" pitchFamily="-84" charset="0"/>
              <a:cs typeface="Helvetica" pitchFamily="-84" charset="0"/>
            </a:endParaRPr>
          </a:p>
        </p:txBody>
      </p:sp>
      <p:cxnSp>
        <p:nvCxnSpPr>
          <p:cNvPr id="72724" name="Straight Arrow Connector 41"/>
          <p:cNvCxnSpPr>
            <a:cxnSpLocks noChangeShapeType="1"/>
          </p:cNvCxnSpPr>
          <p:nvPr/>
        </p:nvCxnSpPr>
        <p:spPr bwMode="auto">
          <a:xfrm rot="5400000">
            <a:off x="4729957" y="1910556"/>
            <a:ext cx="1206500" cy="1587"/>
          </a:xfrm>
          <a:prstGeom prst="straightConnector1">
            <a:avLst/>
          </a:prstGeom>
          <a:noFill/>
          <a:ln w="9525">
            <a:solidFill>
              <a:schemeClr val="tx1"/>
            </a:solidFill>
            <a:round/>
            <a:headEnd/>
            <a:tailEnd type="arrow" w="med" len="med"/>
          </a:ln>
        </p:spPr>
      </p:cxnSp>
      <p:cxnSp>
        <p:nvCxnSpPr>
          <p:cNvPr id="72725" name="Straight Arrow Connector 44"/>
          <p:cNvCxnSpPr>
            <a:cxnSpLocks noChangeShapeType="1"/>
          </p:cNvCxnSpPr>
          <p:nvPr/>
        </p:nvCxnSpPr>
        <p:spPr bwMode="auto">
          <a:xfrm rot="5400000">
            <a:off x="5180013" y="2133600"/>
            <a:ext cx="763588" cy="1587"/>
          </a:xfrm>
          <a:prstGeom prst="straightConnector1">
            <a:avLst/>
          </a:prstGeom>
          <a:noFill/>
          <a:ln w="9525">
            <a:solidFill>
              <a:schemeClr val="tx1"/>
            </a:solidFill>
            <a:round/>
            <a:headEnd/>
            <a:tailEnd type="arrow" w="med" len="med"/>
          </a:ln>
        </p:spPr>
      </p:cxnSp>
      <p:cxnSp>
        <p:nvCxnSpPr>
          <p:cNvPr id="72726" name="Straight Arrow Connector 45"/>
          <p:cNvCxnSpPr>
            <a:cxnSpLocks noChangeShapeType="1"/>
          </p:cNvCxnSpPr>
          <p:nvPr/>
        </p:nvCxnSpPr>
        <p:spPr bwMode="auto">
          <a:xfrm rot="5400000">
            <a:off x="3728244" y="1974056"/>
            <a:ext cx="1079500" cy="1588"/>
          </a:xfrm>
          <a:prstGeom prst="straightConnector1">
            <a:avLst/>
          </a:prstGeom>
          <a:noFill/>
          <a:ln w="9525">
            <a:solidFill>
              <a:schemeClr val="tx1"/>
            </a:solidFill>
            <a:round/>
            <a:headEnd/>
            <a:tailEnd type="arrow" w="med" len="med"/>
          </a:ln>
        </p:spPr>
      </p:cxnSp>
      <p:sp>
        <p:nvSpPr>
          <p:cNvPr id="72727" name="TextBox 47"/>
          <p:cNvSpPr txBox="1">
            <a:spLocks noChangeArrowheads="1"/>
          </p:cNvSpPr>
          <p:nvPr/>
        </p:nvSpPr>
        <p:spPr bwMode="auto">
          <a:xfrm>
            <a:off x="3937000" y="1228725"/>
            <a:ext cx="7620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metab</a:t>
            </a:r>
            <a:endParaRPr lang="en-US">
              <a:latin typeface="Helvetica" pitchFamily="-84" charset="0"/>
              <a:ea typeface="Helvetica" pitchFamily="-84" charset="0"/>
              <a:cs typeface="Helvetica" pitchFamily="-84" charset="0"/>
            </a:endParaRPr>
          </a:p>
        </p:txBody>
      </p:sp>
      <p:cxnSp>
        <p:nvCxnSpPr>
          <p:cNvPr id="72728" name="Straight Arrow Connector 48"/>
          <p:cNvCxnSpPr>
            <a:cxnSpLocks noChangeShapeType="1"/>
          </p:cNvCxnSpPr>
          <p:nvPr/>
        </p:nvCxnSpPr>
        <p:spPr bwMode="auto">
          <a:xfrm rot="5400000">
            <a:off x="6668294" y="2323306"/>
            <a:ext cx="381000" cy="1588"/>
          </a:xfrm>
          <a:prstGeom prst="straightConnector1">
            <a:avLst/>
          </a:prstGeom>
          <a:noFill/>
          <a:ln w="9525">
            <a:solidFill>
              <a:schemeClr val="tx1"/>
            </a:solidFill>
            <a:round/>
            <a:headEnd/>
            <a:tailEnd type="arrow" w="med" len="med"/>
          </a:ln>
        </p:spPr>
      </p:cxnSp>
      <p:sp>
        <p:nvSpPr>
          <p:cNvPr id="72729" name="TextBox 49"/>
          <p:cNvSpPr txBox="1">
            <a:spLocks noChangeArrowheads="1"/>
          </p:cNvSpPr>
          <p:nvPr/>
        </p:nvSpPr>
        <p:spPr bwMode="auto">
          <a:xfrm>
            <a:off x="6553200" y="1927225"/>
            <a:ext cx="56515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cita</a:t>
            </a:r>
            <a:endParaRPr lang="en-US">
              <a:latin typeface="Helvetica" pitchFamily="-84" charset="0"/>
              <a:ea typeface="Helvetica" pitchFamily="-84" charset="0"/>
              <a:cs typeface="Helvetica" pitchFamily="-84" charset="0"/>
            </a:endParaRPr>
          </a:p>
        </p:txBody>
      </p:sp>
      <p:cxnSp>
        <p:nvCxnSpPr>
          <p:cNvPr id="72730" name="Straight Arrow Connector 50"/>
          <p:cNvCxnSpPr>
            <a:cxnSpLocks noChangeShapeType="1"/>
          </p:cNvCxnSpPr>
          <p:nvPr/>
        </p:nvCxnSpPr>
        <p:spPr bwMode="auto">
          <a:xfrm rot="5400000">
            <a:off x="6096000" y="2133600"/>
            <a:ext cx="763588" cy="1588"/>
          </a:xfrm>
          <a:prstGeom prst="straightConnector1">
            <a:avLst/>
          </a:prstGeom>
          <a:noFill/>
          <a:ln w="9525">
            <a:solidFill>
              <a:schemeClr val="tx1"/>
            </a:solidFill>
            <a:round/>
            <a:headEnd/>
            <a:tailEnd type="arrow" w="med" len="med"/>
          </a:ln>
        </p:spPr>
      </p:cxnSp>
      <p:sp>
        <p:nvSpPr>
          <p:cNvPr id="72731" name="TextBox 51"/>
          <p:cNvSpPr txBox="1">
            <a:spLocks noChangeArrowheads="1"/>
          </p:cNvSpPr>
          <p:nvPr/>
        </p:nvSpPr>
        <p:spPr bwMode="auto">
          <a:xfrm>
            <a:off x="6156325" y="1498600"/>
            <a:ext cx="1019175"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synonyms</a:t>
            </a:r>
            <a:endParaRPr lang="en-US">
              <a:latin typeface="Helvetica" pitchFamily="-84" charset="0"/>
              <a:ea typeface="Helvetica" pitchFamily="-84" charset="0"/>
              <a:cs typeface="Helvetica" pitchFamily="-84" charset="0"/>
            </a:endParaRPr>
          </a:p>
        </p:txBody>
      </p:sp>
      <p:cxnSp>
        <p:nvCxnSpPr>
          <p:cNvPr id="72732" name="Straight Arrow Connector 52"/>
          <p:cNvCxnSpPr>
            <a:cxnSpLocks noChangeShapeType="1"/>
          </p:cNvCxnSpPr>
          <p:nvPr/>
        </p:nvCxnSpPr>
        <p:spPr bwMode="auto">
          <a:xfrm rot="5400000">
            <a:off x="7735094" y="2323306"/>
            <a:ext cx="381000" cy="1588"/>
          </a:xfrm>
          <a:prstGeom prst="straightConnector1">
            <a:avLst/>
          </a:prstGeom>
          <a:noFill/>
          <a:ln w="9525">
            <a:solidFill>
              <a:schemeClr val="tx1"/>
            </a:solidFill>
            <a:round/>
            <a:headEnd/>
            <a:tailEnd type="arrow" w="med" len="med"/>
          </a:ln>
        </p:spPr>
      </p:cxnSp>
      <p:sp>
        <p:nvSpPr>
          <p:cNvPr id="72733" name="TextBox 53"/>
          <p:cNvSpPr txBox="1">
            <a:spLocks noChangeArrowheads="1"/>
          </p:cNvSpPr>
          <p:nvPr/>
        </p:nvSpPr>
        <p:spPr bwMode="auto">
          <a:xfrm>
            <a:off x="7620000" y="1879600"/>
            <a:ext cx="569913"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sex</a:t>
            </a:r>
            <a:endParaRPr lang="en-US">
              <a:latin typeface="Helvetica" pitchFamily="-84" charset="0"/>
              <a:ea typeface="Helvetica" pitchFamily="-84" charset="0"/>
              <a:cs typeface="Helvetica" pitchFamily="-84" charset="0"/>
            </a:endParaRPr>
          </a:p>
        </p:txBody>
      </p:sp>
      <p:cxnSp>
        <p:nvCxnSpPr>
          <p:cNvPr id="63519" name="Straight Arrow Connector 50"/>
          <p:cNvCxnSpPr>
            <a:cxnSpLocks noChangeShapeType="1"/>
          </p:cNvCxnSpPr>
          <p:nvPr/>
        </p:nvCxnSpPr>
        <p:spPr bwMode="auto">
          <a:xfrm rot="16200000" flipV="1">
            <a:off x="6566694" y="3536157"/>
            <a:ext cx="581025" cy="1587"/>
          </a:xfrm>
          <a:prstGeom prst="straightConnector1">
            <a:avLst/>
          </a:prstGeom>
          <a:ln>
            <a:headEnd/>
            <a:tailEnd type="arrow" w="med" len="med"/>
          </a:ln>
        </p:spPr>
        <p:style>
          <a:lnRef idx="2">
            <a:schemeClr val="accent2"/>
          </a:lnRef>
          <a:fillRef idx="0">
            <a:schemeClr val="accent2"/>
          </a:fillRef>
          <a:effectRef idx="1">
            <a:schemeClr val="accent2"/>
          </a:effectRef>
          <a:fontRef idx="minor">
            <a:schemeClr val="tx1"/>
          </a:fontRef>
        </p:style>
      </p:cxnSp>
      <p:sp>
        <p:nvSpPr>
          <p:cNvPr id="72735" name="TextBox 39"/>
          <p:cNvSpPr txBox="1">
            <a:spLocks noChangeArrowheads="1"/>
          </p:cNvSpPr>
          <p:nvPr/>
        </p:nvSpPr>
        <p:spPr bwMode="auto">
          <a:xfrm>
            <a:off x="6308725" y="3841750"/>
            <a:ext cx="1135063" cy="338138"/>
          </a:xfrm>
          <a:prstGeom prst="rect">
            <a:avLst/>
          </a:prstGeom>
          <a:noFill/>
          <a:ln w="9525">
            <a:noFill/>
            <a:miter lim="800000"/>
            <a:headEnd/>
            <a:tailEnd/>
          </a:ln>
        </p:spPr>
        <p:txBody>
          <a:bodyPr wrap="none">
            <a:prstTxWarp prst="textNoShape">
              <a:avLst/>
            </a:prstTxWarp>
            <a:spAutoFit/>
          </a:bodyPr>
          <a:lstStyle/>
          <a:p>
            <a:r>
              <a:rPr lang="hu-HU" sz="1600" b="1">
                <a:solidFill>
                  <a:srgbClr val="FF0000"/>
                </a:solidFill>
                <a:latin typeface="Helvetica" pitchFamily="-84" charset="0"/>
                <a:ea typeface="Helvetica" pitchFamily="-84" charset="0"/>
                <a:cs typeface="Helvetica" pitchFamily="-84" charset="0"/>
              </a:rPr>
              <a:t>BA model</a:t>
            </a:r>
          </a:p>
        </p:txBody>
      </p:sp>
      <p:sp>
        <p:nvSpPr>
          <p:cNvPr id="63520" name="TextBox 40"/>
          <p:cNvSpPr txBox="1">
            <a:spLocks noChangeArrowheads="1"/>
          </p:cNvSpPr>
          <p:nvPr/>
        </p:nvSpPr>
        <p:spPr bwMode="auto">
          <a:xfrm>
            <a:off x="533400" y="4432300"/>
            <a:ext cx="5708650" cy="461963"/>
          </a:xfrm>
          <a:prstGeom prst="rect">
            <a:avLst/>
          </a:prstGeom>
          <a:noFill/>
          <a:ln w="9525">
            <a:noFill/>
            <a:miter lim="800000"/>
            <a:headEnd/>
            <a:tailEnd/>
          </a:ln>
        </p:spPr>
        <p:txBody>
          <a:bodyPr wrap="none">
            <a:prstTxWarp prst="textNoShape">
              <a:avLst/>
            </a:prstTxWarp>
            <a:spAutoFit/>
          </a:bodyPr>
          <a:lstStyle/>
          <a:p>
            <a:r>
              <a:rPr lang="hu-HU" sz="2400" b="1">
                <a:solidFill>
                  <a:srgbClr val="FF0000"/>
                </a:solidFill>
                <a:latin typeface="Helvetica" pitchFamily="-84" charset="0"/>
                <a:ea typeface="Helvetica" pitchFamily="-84" charset="0"/>
                <a:cs typeface="Helvetica" pitchFamily="-84" charset="0"/>
              </a:rPr>
              <a:t>Can we change the degree exponent?</a:t>
            </a:r>
          </a:p>
        </p:txBody>
      </p:sp>
      <p:sp>
        <p:nvSpPr>
          <p:cNvPr id="7273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DEGREE EXPONENTS</a:t>
            </a:r>
          </a:p>
        </p:txBody>
      </p:sp>
      <p:sp>
        <p:nvSpPr>
          <p:cNvPr id="3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10863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 for connecting new  router</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5263476" y="2381250"/>
            <a:ext cx="2760870" cy="508000"/>
          </a:xfrm>
          <a:prstGeom prst="rect">
            <a:avLst/>
          </a:prstGeom>
        </p:spPr>
      </p:pic>
      <p:pic>
        <p:nvPicPr>
          <p:cNvPr id="2" name="Picture 1"/>
          <p:cNvPicPr>
            <a:picLocks noChangeAspect="1"/>
          </p:cNvPicPr>
          <p:nvPr/>
        </p:nvPicPr>
        <p:blipFill rotWithShape="1">
          <a:blip r:embed="rId4"/>
          <a:srcRect t="67694"/>
          <a:stretch/>
        </p:blipFill>
        <p:spPr>
          <a:xfrm>
            <a:off x="4572000" y="3079750"/>
            <a:ext cx="4278047" cy="2422316"/>
          </a:xfrm>
          <a:prstGeom prst="rect">
            <a:avLst/>
          </a:prstGeom>
        </p:spPr>
      </p:pic>
      <p:pic>
        <p:nvPicPr>
          <p:cNvPr id="6" name="Picture 5"/>
          <p:cNvPicPr>
            <a:picLocks noChangeAspect="1"/>
          </p:cNvPicPr>
          <p:nvPr/>
        </p:nvPicPr>
        <p:blipFill rotWithShape="1">
          <a:blip r:embed="rId4"/>
          <a:srcRect b="32871"/>
          <a:stretch/>
        </p:blipFill>
        <p:spPr>
          <a:xfrm>
            <a:off x="118532" y="630764"/>
            <a:ext cx="4278047" cy="5033434"/>
          </a:xfrm>
          <a:prstGeom prst="rect">
            <a:avLst/>
          </a:prstGeom>
        </p:spPr>
      </p:pic>
      <p:sp>
        <p:nvSpPr>
          <p:cNvPr id="4" name="TextBox 3">
            <a:extLst>
              <a:ext uri="{FF2B5EF4-FFF2-40B4-BE49-F238E27FC236}">
                <a16:creationId xmlns:a16="http://schemas.microsoft.com/office/drawing/2014/main" id="{4D2A0911-2D48-4A3D-A364-8DB018786AC0}"/>
              </a:ext>
            </a:extLst>
          </p:cNvPr>
          <p:cNvSpPr txBox="1"/>
          <p:nvPr/>
        </p:nvSpPr>
        <p:spPr>
          <a:xfrm>
            <a:off x="4396579" y="630764"/>
            <a:ext cx="4747421" cy="1554272"/>
          </a:xfrm>
          <a:prstGeom prst="rect">
            <a:avLst/>
          </a:prstGeom>
          <a:noFill/>
        </p:spPr>
        <p:txBody>
          <a:bodyPr wrap="square" rtlCol="0">
            <a:spAutoFit/>
          </a:bodyPr>
          <a:lstStyle/>
          <a:p>
            <a:r>
              <a:rPr lang="en-US" dirty="0" err="1"/>
              <a:t>h</a:t>
            </a:r>
            <a:r>
              <a:rPr lang="en-US" baseline="-25000" dirty="0" err="1"/>
              <a:t>j</a:t>
            </a:r>
            <a:r>
              <a:rPr lang="en-US" dirty="0"/>
              <a:t> denotes the distance of node j to the central node h</a:t>
            </a:r>
            <a:r>
              <a:rPr lang="en-US" baseline="-25000" dirty="0"/>
              <a:t>0</a:t>
            </a:r>
          </a:p>
          <a:p>
            <a:pPr>
              <a:spcAft>
                <a:spcPts val="0"/>
              </a:spcAft>
            </a:pPr>
            <a:r>
              <a:rPr lang="en-US" dirty="0" err="1"/>
              <a:t>d</a:t>
            </a:r>
            <a:r>
              <a:rPr lang="en-US" baseline="-25000" dirty="0" err="1"/>
              <a:t>jj</a:t>
            </a:r>
            <a:r>
              <a:rPr lang="en-US" dirty="0"/>
              <a:t> denotes the bandwidth between nodes i, j</a:t>
            </a:r>
          </a:p>
          <a:p>
            <a:pPr>
              <a:spcAft>
                <a:spcPts val="600"/>
              </a:spcAft>
            </a:pPr>
            <a:r>
              <a:rPr lang="en-US" dirty="0">
                <a:latin typeface="Symbol" panose="05050102010706020507" pitchFamily="18" charset="2"/>
              </a:rPr>
              <a:t>d</a:t>
            </a:r>
            <a:r>
              <a:rPr lang="en-US" dirty="0"/>
              <a:t>  denotes the ratio of cost of cable to delay </a:t>
            </a:r>
          </a:p>
          <a:p>
            <a:r>
              <a:rPr lang="en-US" b="1" dirty="0"/>
              <a:t>Question</a:t>
            </a:r>
            <a:r>
              <a:rPr lang="en-US" dirty="0"/>
              <a:t>: </a:t>
            </a:r>
            <a:r>
              <a:rPr lang="en-US" b="1" dirty="0"/>
              <a:t>where to place a new router ?</a:t>
            </a:r>
          </a:p>
        </p:txBody>
      </p:sp>
    </p:spTree>
    <p:extLst>
      <p:ext uri="{BB962C8B-B14F-4D97-AF65-F5344CB8AC3E}">
        <p14:creationId xmlns:p14="http://schemas.microsoft.com/office/powerpoint/2010/main" val="161331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6" name="Picture 5"/>
          <p:cNvPicPr>
            <a:picLocks noChangeAspect="1"/>
          </p:cNvPicPr>
          <p:nvPr/>
        </p:nvPicPr>
        <p:blipFill>
          <a:blip r:embed="rId4"/>
          <a:stretch>
            <a:fillRect/>
          </a:stretch>
        </p:blipFill>
        <p:spPr>
          <a:xfrm>
            <a:off x="0" y="1790700"/>
            <a:ext cx="4449001" cy="3035300"/>
          </a:xfrm>
          <a:prstGeom prst="rect">
            <a:avLst/>
          </a:prstGeom>
        </p:spPr>
      </p:pic>
      <p:pic>
        <p:nvPicPr>
          <p:cNvPr id="417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691" y="2176000"/>
            <a:ext cx="3058499" cy="244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59600" y="1363133"/>
            <a:ext cx="1518364" cy="369332"/>
          </a:xfrm>
          <a:prstGeom prst="rect">
            <a:avLst/>
          </a:prstGeom>
          <a:solidFill>
            <a:schemeClr val="bg2">
              <a:lumMod val="90000"/>
            </a:schemeClr>
          </a:solidFill>
        </p:spPr>
        <p:txBody>
          <a:bodyPr wrap="none" rtlCol="0">
            <a:spAutoFit/>
          </a:bodyPr>
          <a:lstStyle/>
          <a:p>
            <a:r>
              <a:rPr lang="en-US" dirty="0"/>
              <a:t>Star Network</a:t>
            </a:r>
          </a:p>
        </p:txBody>
      </p:sp>
      <p:pic>
        <p:nvPicPr>
          <p:cNvPr id="4177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862" y="630004"/>
            <a:ext cx="1600191" cy="5063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52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6" name="Picture 5"/>
          <p:cNvPicPr>
            <a:picLocks noChangeAspect="1"/>
          </p:cNvPicPr>
          <p:nvPr/>
        </p:nvPicPr>
        <p:blipFill>
          <a:blip r:embed="rId4"/>
          <a:stretch>
            <a:fillRect/>
          </a:stretch>
        </p:blipFill>
        <p:spPr>
          <a:xfrm>
            <a:off x="0" y="1727200"/>
            <a:ext cx="4449001" cy="3035300"/>
          </a:xfrm>
          <a:prstGeom prst="rect">
            <a:avLst/>
          </a:prstGeom>
        </p:spPr>
      </p:pic>
      <p:pic>
        <p:nvPicPr>
          <p:cNvPr id="418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732" y="1750749"/>
            <a:ext cx="3206268" cy="303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88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5934" y="639228"/>
            <a:ext cx="1488731" cy="488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99200" y="1007533"/>
            <a:ext cx="2223686" cy="369332"/>
          </a:xfrm>
          <a:prstGeom prst="rect">
            <a:avLst/>
          </a:prstGeom>
          <a:solidFill>
            <a:srgbClr val="7030A0"/>
          </a:solidFill>
        </p:spPr>
        <p:txBody>
          <a:bodyPr wrap="none" rtlCol="0">
            <a:spAutoFit/>
          </a:bodyPr>
          <a:lstStyle/>
          <a:p>
            <a:r>
              <a:rPr lang="en-US" dirty="0">
                <a:solidFill>
                  <a:schemeClr val="bg1"/>
                </a:solidFill>
              </a:rPr>
              <a:t>Scale-Free Network</a:t>
            </a:r>
          </a:p>
        </p:txBody>
      </p:sp>
    </p:spTree>
    <p:extLst>
      <p:ext uri="{BB962C8B-B14F-4D97-AF65-F5344CB8AC3E}">
        <p14:creationId xmlns:p14="http://schemas.microsoft.com/office/powerpoint/2010/main" val="169682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1603873</TotalTime>
  <Words>2518</Words>
  <Application>Microsoft Office PowerPoint</Application>
  <PresentationFormat>On-screen Show (16:10)</PresentationFormat>
  <Paragraphs>315</Paragraphs>
  <Slides>33</Slides>
  <Notes>33</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5" baseType="lpstr">
      <vt:lpstr>ＭＳ ゴシック</vt:lpstr>
      <vt:lpstr>Arial</vt:lpstr>
      <vt:lpstr>Calibri</vt:lpstr>
      <vt:lpstr>Helvetica</vt:lpstr>
      <vt:lpstr>Symbol</vt:lpstr>
      <vt:lpstr>Times New Roman</vt:lpstr>
      <vt:lpstr>Trajan Pro</vt:lpstr>
      <vt:lpstr>Wingdings</vt:lpstr>
      <vt:lpstr>Office Theme</vt:lpstr>
      <vt:lpstr>1_Office Theme</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Evolving network models</vt:lpstr>
      <vt:lpstr>PowerPoint Presentation</vt:lpstr>
      <vt:lpstr> (the simplest way to change the degree exponent)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Bolek Szymanski</cp:lastModifiedBy>
  <cp:revision>686</cp:revision>
  <dcterms:created xsi:type="dcterms:W3CDTF">2013-06-02T20:58:35Z</dcterms:created>
  <dcterms:modified xsi:type="dcterms:W3CDTF">2022-09-24T20:38:59Z</dcterms:modified>
</cp:coreProperties>
</file>